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7"/>
  </p:notesMasterIdLst>
  <p:handoutMasterIdLst>
    <p:handoutMasterId r:id="rId8"/>
  </p:handoutMasterIdLst>
  <p:sldIdLst>
    <p:sldId id="289" r:id="rId2"/>
    <p:sldId id="263" r:id="rId3"/>
    <p:sldId id="297" r:id="rId4"/>
    <p:sldId id="266" r:id="rId5"/>
    <p:sldId id="298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804" autoAdjust="0"/>
  </p:normalViewPr>
  <p:slideViewPr>
    <p:cSldViewPr snapToGrid="0" snapToObjects="1">
      <p:cViewPr varScale="1">
        <p:scale>
          <a:sx n="76" d="100"/>
          <a:sy n="76" d="100"/>
        </p:scale>
        <p:origin x="507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DCA4808-5E00-4EB5-A131-8FC8DF68CF4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4AC713-8342-41FC-84B7-0332579CD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36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62DB8-E02A-43CC-8406-1C022B68C114}" type="datetimeFigureOut">
              <a:rPr lang="es-PR" smtClean="0"/>
              <a:t>12/01/2016</a:t>
            </a:fld>
            <a:endParaRPr lang="es-P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C775D-7EEB-43D6-9455-0D42909659A4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4069304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C775D-7EEB-43D6-9455-0D42909659A4}" type="slidenum">
              <a:rPr lang="es-PR" smtClean="0"/>
              <a:t>1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481001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C775D-7EEB-43D6-9455-0D42909659A4}" type="slidenum">
              <a:rPr lang="es-PR" smtClean="0"/>
              <a:t>2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4179947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09EE-A742-474B-A2BD-343611C92CC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F699-E1E9-A34D-8B02-C12C562E9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79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09EE-A742-474B-A2BD-343611C92CC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F699-E1E9-A34D-8B02-C12C562E9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6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09EE-A742-474B-A2BD-343611C92CC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F699-E1E9-A34D-8B02-C12C562E97B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0120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09EE-A742-474B-A2BD-343611C92CC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F699-E1E9-A34D-8B02-C12C562E9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77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09EE-A742-474B-A2BD-343611C92CC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F699-E1E9-A34D-8B02-C12C562E97B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6470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09EE-A742-474B-A2BD-343611C92CC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F699-E1E9-A34D-8B02-C12C562E9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73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09EE-A742-474B-A2BD-343611C92CC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F699-E1E9-A34D-8B02-C12C562E9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81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09EE-A742-474B-A2BD-343611C92CC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F699-E1E9-A34D-8B02-C12C562E9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0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09EE-A742-474B-A2BD-343611C92CC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F699-E1E9-A34D-8B02-C12C562E9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0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09EE-A742-474B-A2BD-343611C92CC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F699-E1E9-A34D-8B02-C12C562E9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51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09EE-A742-474B-A2BD-343611C92CC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F699-E1E9-A34D-8B02-C12C562E9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76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09EE-A742-474B-A2BD-343611C92CC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F699-E1E9-A34D-8B02-C12C562E9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85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09EE-A742-474B-A2BD-343611C92CC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F699-E1E9-A34D-8B02-C12C562E9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1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09EE-A742-474B-A2BD-343611C92CC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F699-E1E9-A34D-8B02-C12C562E9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4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09EE-A742-474B-A2BD-343611C92CC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F699-E1E9-A34D-8B02-C12C562E9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1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09EE-A742-474B-A2BD-343611C92CC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F699-E1E9-A34D-8B02-C12C562E9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74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E09EE-A742-474B-A2BD-343611C92CC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34DF699-E1E9-A34D-8B02-C12C562E9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6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61144" y="1451430"/>
            <a:ext cx="8694056" cy="2002970"/>
          </a:xfrm>
        </p:spPr>
        <p:txBody>
          <a:bodyPr/>
          <a:lstStyle/>
          <a:p>
            <a:pPr algn="ctr"/>
            <a:r>
              <a:rPr lang="en-US" sz="4000" dirty="0">
                <a:latin typeface="Garamond" panose="02020404030301010803" pitchFamily="18" charset="0"/>
              </a:rPr>
              <a:t>PROPUESTA DE REGLAMENTACIÓN PARA INSTALACIONES DE COMPOSTAJE</a:t>
            </a:r>
            <a:endParaRPr lang="es-PR" sz="4000" dirty="0">
              <a:latin typeface="Garamond" panose="02020404030301010803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cap="small" dirty="0" err="1">
                <a:latin typeface="Thryomanes" panose="00000500000000000000" pitchFamily="2" charset="0"/>
              </a:rPr>
              <a:t>Por</a:t>
            </a:r>
            <a:r>
              <a:rPr lang="en-US" sz="2000" cap="small" dirty="0">
                <a:latin typeface="Thryomanes" panose="00000500000000000000" pitchFamily="2" charset="0"/>
              </a:rPr>
              <a:t>: </a:t>
            </a:r>
            <a:r>
              <a:rPr lang="en-US" sz="2000" cap="small" dirty="0" err="1">
                <a:latin typeface="Thryomanes" panose="00000500000000000000" pitchFamily="2" charset="0"/>
              </a:rPr>
              <a:t>Lcda</a:t>
            </a:r>
            <a:r>
              <a:rPr lang="en-US" sz="2000" cap="small" dirty="0">
                <a:latin typeface="Thryomanes" panose="00000500000000000000" pitchFamily="2" charset="0"/>
              </a:rPr>
              <a:t>. Priscilla M. Rivera</a:t>
            </a:r>
          </a:p>
          <a:p>
            <a:pPr algn="ctr"/>
            <a:r>
              <a:rPr lang="en-US" sz="2000" dirty="0">
                <a:latin typeface="Thryomanes" panose="00000500000000000000" pitchFamily="2" charset="0"/>
              </a:rPr>
              <a:t>1 de </a:t>
            </a:r>
            <a:r>
              <a:rPr lang="en-US" sz="2000" dirty="0" err="1">
                <a:latin typeface="Thryomanes" panose="00000500000000000000" pitchFamily="2" charset="0"/>
              </a:rPr>
              <a:t>dicembre</a:t>
            </a:r>
            <a:r>
              <a:rPr lang="en-US" sz="2000" dirty="0">
                <a:latin typeface="Thryomanes" panose="00000500000000000000" pitchFamily="2" charset="0"/>
              </a:rPr>
              <a:t> de 2016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000" y="4939723"/>
            <a:ext cx="2481287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699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30514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Garamond" panose="02020404030301010803" pitchFamily="18" charset="0"/>
              </a:rPr>
              <a:t>CATEGORÍAS DE MATERIAL COMPSOTABLE</a:t>
            </a:r>
            <a:br>
              <a:rPr lang="en-US" sz="3200" b="1" dirty="0">
                <a:latin typeface="Thryomanes" panose="00000500000000000000" pitchFamily="2" charset="0"/>
              </a:rPr>
            </a:br>
            <a:endParaRPr lang="en-US" sz="2400" b="1" dirty="0">
              <a:latin typeface="Thryomanes" panose="00000500000000000000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036946"/>
              </p:ext>
            </p:extLst>
          </p:nvPr>
        </p:nvGraphicFramePr>
        <p:xfrm>
          <a:off x="1320801" y="2045047"/>
          <a:ext cx="7569199" cy="4502795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22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0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6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55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PR" sz="1800" dirty="0">
                        <a:effectLst/>
                        <a:latin typeface="Thryomanes" panose="00000500000000000000" pitchFamily="2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31" marR="682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800" dirty="0">
                          <a:effectLst/>
                        </a:rPr>
                        <a:t>TIPO 1</a:t>
                      </a:r>
                      <a:endParaRPr lang="es-PR" sz="1800" dirty="0">
                        <a:effectLst/>
                        <a:latin typeface="Thryomanes" panose="00000500000000000000" pitchFamily="2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31" marR="682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800" dirty="0">
                          <a:effectLst/>
                        </a:rPr>
                        <a:t>TIPO 2</a:t>
                      </a:r>
                      <a:endParaRPr lang="es-PR" sz="1800" dirty="0">
                        <a:effectLst/>
                        <a:latin typeface="Thryomanes" panose="00000500000000000000" pitchFamily="2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31" marR="6823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22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noProof="0" dirty="0" err="1"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Categorías</a:t>
                      </a:r>
                      <a:r>
                        <a:rPr lang="en-US" sz="2400" b="1" noProof="0" dirty="0"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 de Material Compostable</a:t>
                      </a:r>
                      <a:endParaRPr lang="es-PR" sz="2400" b="1" noProof="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31" marR="682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2400" noProof="0" dirty="0">
                          <a:effectLst/>
                          <a:latin typeface="Garamond" panose="02020404030301010803" pitchFamily="18" charset="0"/>
                        </a:rPr>
                        <a:t>Material vegetativo y residuos</a:t>
                      </a:r>
                      <a:r>
                        <a:rPr lang="es-PR" sz="2400" baseline="0" noProof="0" dirty="0">
                          <a:effectLst/>
                          <a:latin typeface="Garamond" panose="02020404030301010803" pitchFamily="18" charset="0"/>
                        </a:rPr>
                        <a:t> agrícolas de cultivo</a:t>
                      </a:r>
                      <a:endParaRPr lang="es-PR" sz="2400" noProof="0" dirty="0">
                        <a:effectLst/>
                        <a:latin typeface="Garamond" panose="02020404030301010803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2400" noProof="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2400" noProof="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68231" marR="682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2400" b="0" noProof="0" dirty="0">
                          <a:effectLst/>
                          <a:latin typeface="Garamond" panose="02020404030301010803" pitchFamily="18" charset="0"/>
                        </a:rPr>
                        <a:t>Residuos agrícolas, estiércol, restos de alimentos, subproductos</a:t>
                      </a:r>
                      <a:r>
                        <a:rPr lang="es-PR" sz="2400" b="0" baseline="0" noProof="0" dirty="0">
                          <a:effectLst/>
                          <a:latin typeface="Garamond" panose="02020404030301010803" pitchFamily="18" charset="0"/>
                        </a:rPr>
                        <a:t> del procesamiento de alimentos aprobados.</a:t>
                      </a:r>
                      <a:endParaRPr lang="es-PR" sz="2400" b="0" noProof="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8231" marR="6823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98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noProof="0" dirty="0" err="1"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Clases</a:t>
                      </a:r>
                      <a:r>
                        <a:rPr lang="en-US" sz="2400" b="1" noProof="0" dirty="0"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2400" b="1" noProof="0" dirty="0" err="1"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Instalaciones</a:t>
                      </a:r>
                      <a:r>
                        <a:rPr lang="en-US" sz="2400" b="1" noProof="0" dirty="0"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2400" b="1" noProof="0" dirty="0" err="1"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Compostaje</a:t>
                      </a:r>
                      <a:endParaRPr lang="es-PR" sz="2400" b="1" noProof="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31" marR="682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noProof="0" dirty="0" err="1">
                          <a:effectLst/>
                          <a:latin typeface="Garamond" panose="02020404030301010803" pitchFamily="18" charset="0"/>
                        </a:rPr>
                        <a:t>Clase</a:t>
                      </a:r>
                      <a:r>
                        <a:rPr lang="en-US" sz="2400" noProof="0" dirty="0">
                          <a:effectLst/>
                          <a:latin typeface="Garamond" panose="02020404030301010803" pitchFamily="18" charset="0"/>
                        </a:rPr>
                        <a:t> 1</a:t>
                      </a:r>
                      <a:endParaRPr lang="es-PR" sz="2400" noProof="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8231" marR="682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noProof="0" dirty="0" err="1">
                          <a:effectLst/>
                          <a:latin typeface="Garamond" panose="02020404030301010803" pitchFamily="18" charset="0"/>
                        </a:rPr>
                        <a:t>Clase</a:t>
                      </a:r>
                      <a:r>
                        <a:rPr lang="en-US" sz="2400" b="0" noProof="0" dirty="0">
                          <a:effectLst/>
                          <a:latin typeface="Garamond" panose="02020404030301010803" pitchFamily="18" charset="0"/>
                        </a:rPr>
                        <a:t> 2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noProof="0" dirty="0">
                          <a:effectLst/>
                          <a:latin typeface="Garamond" panose="02020404030301010803" pitchFamily="18" charset="0"/>
                        </a:rPr>
                        <a:t>* </a:t>
                      </a:r>
                      <a:r>
                        <a:rPr lang="en-US" sz="2400" b="0" noProof="0" dirty="0" err="1">
                          <a:effectLst/>
                          <a:latin typeface="Garamond" panose="02020404030301010803" pitchFamily="18" charset="0"/>
                        </a:rPr>
                        <a:t>Pueden</a:t>
                      </a:r>
                      <a:r>
                        <a:rPr lang="en-US" sz="2400" b="0" noProof="0" dirty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2400" b="0" noProof="0" dirty="0" err="1">
                          <a:effectLst/>
                          <a:latin typeface="Garamond" panose="02020404030301010803" pitchFamily="18" charset="0"/>
                        </a:rPr>
                        <a:t>procesar</a:t>
                      </a:r>
                      <a:r>
                        <a:rPr lang="en-US" sz="2400" b="0" noProof="0" dirty="0">
                          <a:effectLst/>
                          <a:latin typeface="Garamond" panose="02020404030301010803" pitchFamily="18" charset="0"/>
                        </a:rPr>
                        <a:t> material </a:t>
                      </a:r>
                      <a:r>
                        <a:rPr lang="en-US" sz="2400" b="0" noProof="0" dirty="0" err="1">
                          <a:effectLst/>
                          <a:latin typeface="Garamond" panose="02020404030301010803" pitchFamily="18" charset="0"/>
                        </a:rPr>
                        <a:t>tipo</a:t>
                      </a:r>
                      <a:r>
                        <a:rPr lang="en-US" sz="2400" b="0" noProof="0" dirty="0">
                          <a:effectLst/>
                          <a:latin typeface="Garamond" panose="02020404030301010803" pitchFamily="18" charset="0"/>
                        </a:rPr>
                        <a:t> 1.</a:t>
                      </a:r>
                      <a:endParaRPr lang="es-PR" sz="2400" b="0" noProof="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8231" marR="6823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463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Garamond" panose="02020404030301010803" pitchFamily="18" charset="0"/>
              </a:rPr>
              <a:t>NIVELES DE PERMISOS</a:t>
            </a:r>
            <a:endParaRPr lang="es-PR" sz="4400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678570"/>
              </p:ext>
            </p:extLst>
          </p:nvPr>
        </p:nvGraphicFramePr>
        <p:xfrm>
          <a:off x="1193800" y="1676400"/>
          <a:ext cx="7670801" cy="4210678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3814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6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30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PR" sz="2400" cap="small" dirty="0">
                          <a:effectLst/>
                          <a:latin typeface="Garamond" panose="02020404030301010803" pitchFamily="18" charset="0"/>
                        </a:rPr>
                        <a:t>Permiso por registro</a:t>
                      </a:r>
                      <a:endParaRPr lang="es-PR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PR" sz="2400" cap="small">
                          <a:effectLst/>
                          <a:latin typeface="Garamond" panose="02020404030301010803" pitchFamily="18" charset="0"/>
                        </a:rPr>
                        <a:t>Permiso de operación</a:t>
                      </a:r>
                      <a:endParaRPr lang="es-PR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25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PR" sz="2400" b="0" dirty="0">
                          <a:effectLst/>
                          <a:latin typeface="Garamond" panose="02020404030301010803" pitchFamily="18" charset="0"/>
                        </a:rPr>
                        <a:t>Instalaciones Clase 1 ≤ 10,000 yardas cúbicas de material </a:t>
                      </a:r>
                      <a:r>
                        <a:rPr lang="es-PR" sz="2400" b="0" dirty="0" err="1">
                          <a:effectLst/>
                          <a:latin typeface="Garamond" panose="02020404030301010803" pitchFamily="18" charset="0"/>
                        </a:rPr>
                        <a:t>compostable</a:t>
                      </a:r>
                      <a:r>
                        <a:rPr lang="es-PR" sz="2400" b="0" dirty="0">
                          <a:effectLst/>
                          <a:latin typeface="Garamond" panose="02020404030301010803" pitchFamily="18" charset="0"/>
                        </a:rPr>
                        <a:t> almacenado, en compostaje activo y la composta final </a:t>
                      </a:r>
                      <a:endParaRPr lang="es-PR" sz="2400" b="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PR" sz="2400" b="0" dirty="0">
                          <a:effectLst/>
                          <a:latin typeface="Garamond" panose="02020404030301010803" pitchFamily="18" charset="0"/>
                        </a:rPr>
                        <a:t>Instalaciones Clase 1 &gt; 10,000 yardas cúbicas de material </a:t>
                      </a:r>
                      <a:r>
                        <a:rPr lang="es-PR" sz="2400" b="0" dirty="0" err="1">
                          <a:effectLst/>
                          <a:latin typeface="Garamond" panose="02020404030301010803" pitchFamily="18" charset="0"/>
                        </a:rPr>
                        <a:t>compostable</a:t>
                      </a:r>
                      <a:r>
                        <a:rPr lang="es-PR" sz="2400" b="0" dirty="0">
                          <a:effectLst/>
                          <a:latin typeface="Garamond" panose="02020404030301010803" pitchFamily="18" charset="0"/>
                        </a:rPr>
                        <a:t> almacenado, en compostaje activo y la composta final.</a:t>
                      </a:r>
                      <a:endParaRPr lang="es-PR" sz="2400" b="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35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PR" sz="2400" b="0" dirty="0">
                          <a:effectLst/>
                          <a:latin typeface="Garamond" panose="02020404030301010803" pitchFamily="18" charset="0"/>
                        </a:rPr>
                        <a:t>Instalaciones Clase 2 ≤ 5,000 yardas cúbicas de material </a:t>
                      </a:r>
                      <a:r>
                        <a:rPr lang="es-PR" sz="2400" b="0" dirty="0" err="1">
                          <a:effectLst/>
                          <a:latin typeface="Garamond" panose="02020404030301010803" pitchFamily="18" charset="0"/>
                        </a:rPr>
                        <a:t>compsotable</a:t>
                      </a:r>
                      <a:r>
                        <a:rPr lang="es-PR" sz="2400" b="0" dirty="0">
                          <a:effectLst/>
                          <a:latin typeface="Garamond" panose="02020404030301010803" pitchFamily="18" charset="0"/>
                        </a:rPr>
                        <a:t> almacenado, en compostaje activo y composta final.</a:t>
                      </a:r>
                      <a:endParaRPr lang="es-PR" sz="2400" b="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PR" sz="2400" b="0" dirty="0">
                          <a:effectLst/>
                          <a:latin typeface="Garamond" panose="02020404030301010803" pitchFamily="18" charset="0"/>
                        </a:rPr>
                        <a:t>Instalaciones Clase 2 &gt; 5,000 yardas cúbicas de material </a:t>
                      </a:r>
                      <a:r>
                        <a:rPr lang="es-PR" sz="2400" b="0" dirty="0" err="1">
                          <a:effectLst/>
                          <a:latin typeface="Garamond" panose="02020404030301010803" pitchFamily="18" charset="0"/>
                        </a:rPr>
                        <a:t>compostable</a:t>
                      </a:r>
                      <a:r>
                        <a:rPr lang="es-PR" sz="2400" b="0" dirty="0">
                          <a:effectLst/>
                          <a:latin typeface="Garamond" panose="02020404030301010803" pitchFamily="18" charset="0"/>
                        </a:rPr>
                        <a:t> almacenado, en compostaje activo y composta final.</a:t>
                      </a:r>
                      <a:endParaRPr lang="es-PR" sz="2400" b="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791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>
                <a:latin typeface="Garamond" panose="02020404030301010803" pitchFamily="18" charset="0"/>
              </a:rPr>
              <a:t>EXCLUSIONES</a:t>
            </a:r>
            <a:br>
              <a:rPr lang="en-US" b="1" dirty="0">
                <a:latin typeface="Thryomanes" panose="00000500000000000000" pitchFamily="2" charset="0"/>
              </a:rPr>
            </a:br>
            <a:endParaRPr lang="en-US" sz="2400" b="1" dirty="0">
              <a:latin typeface="Thryomanes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634" y="1460500"/>
            <a:ext cx="9622366" cy="5183413"/>
          </a:xfrm>
        </p:spPr>
        <p:txBody>
          <a:bodyPr>
            <a:normAutofit fontScale="77500" lnSpcReduction="20000"/>
          </a:bodyPr>
          <a:lstStyle/>
          <a:p>
            <a:pPr indent="-285750">
              <a:buFont typeface="Wingdings" panose="05000000000000000000" pitchFamily="2" charset="2"/>
              <a:buChar char="Ø"/>
            </a:pPr>
            <a:r>
              <a:rPr lang="es-PR" sz="3400" dirty="0">
                <a:latin typeface="Garamond" panose="02020404030301010803" pitchFamily="18" charset="0"/>
              </a:rPr>
              <a:t>Instalaciones que manejan material tipo 1 o tipo 2 con capacidad igual o menor para manejar 50 yardas cúbicas de material </a:t>
            </a:r>
            <a:r>
              <a:rPr lang="es-PR" sz="3400" dirty="0" err="1">
                <a:latin typeface="Garamond" panose="02020404030301010803" pitchFamily="18" charset="0"/>
              </a:rPr>
              <a:t>compostable</a:t>
            </a:r>
            <a:r>
              <a:rPr lang="es-PR" sz="3400" dirty="0">
                <a:latin typeface="Garamond" panose="02020404030301010803" pitchFamily="18" charset="0"/>
              </a:rPr>
              <a:t> y composta final en cualquier momento.</a:t>
            </a:r>
          </a:p>
          <a:p>
            <a:pPr indent="-285750">
              <a:buFont typeface="Wingdings" panose="05000000000000000000" pitchFamily="2" charset="2"/>
              <a:buChar char="Ø"/>
            </a:pPr>
            <a:r>
              <a:rPr lang="es-PR" sz="3400" dirty="0">
                <a:latin typeface="Garamond" panose="02020404030301010803" pitchFamily="18" charset="0"/>
              </a:rPr>
              <a:t>Compostaje de patio</a:t>
            </a:r>
          </a:p>
          <a:p>
            <a:pPr indent="-285750">
              <a:buFont typeface="Wingdings" panose="05000000000000000000" pitchFamily="2" charset="2"/>
              <a:buChar char="Ø"/>
            </a:pPr>
            <a:r>
              <a:rPr lang="es-PR" sz="3400" dirty="0">
                <a:latin typeface="Garamond" panose="02020404030301010803" pitchFamily="18" charset="0"/>
              </a:rPr>
              <a:t>Composta en las escuelas, </a:t>
            </a:r>
            <a:r>
              <a:rPr lang="es-PR" sz="3400" dirty="0" err="1">
                <a:latin typeface="Garamond" panose="02020404030301010803" pitchFamily="18" charset="0"/>
              </a:rPr>
              <a:t>universdidades</a:t>
            </a:r>
            <a:r>
              <a:rPr lang="es-PR" sz="3400" dirty="0">
                <a:latin typeface="Garamond" panose="02020404030301010803" pitchFamily="18" charset="0"/>
              </a:rPr>
              <a:t> e instituciones como parte de un programa de educación y reciclaje.</a:t>
            </a:r>
          </a:p>
          <a:p>
            <a:pPr indent="-285750">
              <a:buFont typeface="Wingdings" panose="05000000000000000000" pitchFamily="2" charset="2"/>
              <a:buChar char="Ø"/>
            </a:pPr>
            <a:r>
              <a:rPr lang="es-PR" sz="3400" dirty="0">
                <a:latin typeface="Garamond" panose="02020404030301010803" pitchFamily="18" charset="0"/>
              </a:rPr>
              <a:t>Compostaje agrícola -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400" dirty="0" err="1">
                <a:latin typeface="Garamond" panose="02020404030301010803" pitchFamily="18" charset="0"/>
              </a:rPr>
              <a:t>Residuos</a:t>
            </a:r>
            <a:r>
              <a:rPr lang="en-US" sz="3400" dirty="0">
                <a:latin typeface="Garamond" panose="02020404030301010803" pitchFamily="18" charset="0"/>
              </a:rPr>
              <a:t> </a:t>
            </a:r>
            <a:r>
              <a:rPr lang="en-US" sz="3400" dirty="0" err="1">
                <a:latin typeface="Garamond" panose="02020404030301010803" pitchFamily="18" charset="0"/>
              </a:rPr>
              <a:t>agrícolas</a:t>
            </a:r>
            <a:r>
              <a:rPr lang="en-US" sz="3400" dirty="0">
                <a:latin typeface="Garamond" panose="02020404030301010803" pitchFamily="18" charset="0"/>
              </a:rPr>
              <a:t> </a:t>
            </a:r>
            <a:r>
              <a:rPr lang="en-US" sz="3400" dirty="0" err="1">
                <a:latin typeface="Garamond" panose="02020404030301010803" pitchFamily="18" charset="0"/>
              </a:rPr>
              <a:t>generados</a:t>
            </a:r>
            <a:r>
              <a:rPr lang="en-US" sz="3400" dirty="0">
                <a:latin typeface="Garamond" panose="02020404030301010803" pitchFamily="18" charset="0"/>
              </a:rPr>
              <a:t> </a:t>
            </a:r>
            <a:r>
              <a:rPr lang="en-US" sz="3400" dirty="0" err="1">
                <a:latin typeface="Garamond" panose="02020404030301010803" pitchFamily="18" charset="0"/>
              </a:rPr>
              <a:t>en</a:t>
            </a:r>
            <a:r>
              <a:rPr lang="en-US" sz="3400" dirty="0">
                <a:latin typeface="Garamond" panose="02020404030301010803" pitchFamily="18" charset="0"/>
              </a:rPr>
              <a:t> la </a:t>
            </a:r>
            <a:r>
              <a:rPr lang="en-US" sz="3400" dirty="0" err="1">
                <a:latin typeface="Garamond" panose="02020404030301010803" pitchFamily="18" charset="0"/>
              </a:rPr>
              <a:t>misma</a:t>
            </a:r>
            <a:r>
              <a:rPr lang="en-US" sz="3400" dirty="0">
                <a:latin typeface="Garamond" panose="02020404030301010803" pitchFamily="18" charset="0"/>
              </a:rPr>
              <a:t> </a:t>
            </a:r>
            <a:r>
              <a:rPr lang="en-US" sz="3400" dirty="0" err="1">
                <a:latin typeface="Garamond" panose="02020404030301010803" pitchFamily="18" charset="0"/>
              </a:rPr>
              <a:t>finca</a:t>
            </a:r>
            <a:endParaRPr lang="en-US" sz="3400" dirty="0">
              <a:latin typeface="Garamond" panose="02020404030301010803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400" dirty="0" err="1">
                <a:latin typeface="Garamond" panose="02020404030301010803" pitchFamily="18" charset="0"/>
              </a:rPr>
              <a:t>Uso</a:t>
            </a:r>
            <a:r>
              <a:rPr lang="en-US" sz="3400" dirty="0">
                <a:latin typeface="Garamond" panose="02020404030301010803" pitchFamily="18" charset="0"/>
              </a:rPr>
              <a:t> de la </a:t>
            </a:r>
            <a:r>
              <a:rPr lang="en-US" sz="3400" dirty="0" err="1">
                <a:latin typeface="Garamond" panose="02020404030301010803" pitchFamily="18" charset="0"/>
              </a:rPr>
              <a:t>composta</a:t>
            </a:r>
            <a:r>
              <a:rPr lang="en-US" sz="3400" dirty="0">
                <a:latin typeface="Garamond" panose="02020404030301010803" pitchFamily="18" charset="0"/>
              </a:rPr>
              <a:t> sea </a:t>
            </a:r>
            <a:r>
              <a:rPr lang="en-US" sz="3400" dirty="0" err="1">
                <a:latin typeface="Garamond" panose="02020404030301010803" pitchFamily="18" charset="0"/>
              </a:rPr>
              <a:t>dentro</a:t>
            </a:r>
            <a:r>
              <a:rPr lang="en-US" sz="3400" dirty="0">
                <a:latin typeface="Garamond" panose="02020404030301010803" pitchFamily="18" charset="0"/>
              </a:rPr>
              <a:t> de la </a:t>
            </a:r>
            <a:r>
              <a:rPr lang="en-US" sz="3400" dirty="0" err="1">
                <a:latin typeface="Garamond" panose="02020404030301010803" pitchFamily="18" charset="0"/>
              </a:rPr>
              <a:t>misma</a:t>
            </a:r>
            <a:r>
              <a:rPr lang="en-US" sz="3400" dirty="0">
                <a:latin typeface="Garamond" panose="02020404030301010803" pitchFamily="18" charset="0"/>
              </a:rPr>
              <a:t> </a:t>
            </a:r>
            <a:r>
              <a:rPr lang="en-US" sz="3400" dirty="0" err="1">
                <a:latin typeface="Garamond" panose="02020404030301010803" pitchFamily="18" charset="0"/>
              </a:rPr>
              <a:t>finca</a:t>
            </a:r>
            <a:endParaRPr lang="en-US" sz="34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PR" sz="3400" dirty="0">
                <a:latin typeface="Garamond" panose="02020404030301010803" pitchFamily="18" charset="0"/>
              </a:rPr>
              <a:t>Compostaje de restos de comida de origen vegetativo en el mismo lugar donde son generados si todo el proceso de compostaje se lleva a cabo en recipientes diseñados para controlar escape de líquidos y la composta final no es para uso comercial</a:t>
            </a:r>
            <a:endParaRPr lang="en-US" sz="3400" dirty="0">
              <a:latin typeface="Garamond" panose="02020404030301010803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s-PR" sz="1700" dirty="0">
              <a:latin typeface="Thryomanes" panose="00000500000000000000" pitchFamily="2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063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Requisitos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2256773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4451</TotalTime>
  <Words>273</Words>
  <Application>Microsoft Office PowerPoint</Application>
  <PresentationFormat>Widescreen</PresentationFormat>
  <Paragraphs>34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Garamond</vt:lpstr>
      <vt:lpstr>Thryomanes</vt:lpstr>
      <vt:lpstr>Times New Roman</vt:lpstr>
      <vt:lpstr>Trebuchet MS</vt:lpstr>
      <vt:lpstr>Wingdings</vt:lpstr>
      <vt:lpstr>Wingdings 3</vt:lpstr>
      <vt:lpstr>Facet</vt:lpstr>
      <vt:lpstr>PROPUESTA DE REGLAMENTACIÓN PARA INSTALACIONES DE COMPOSTAJE</vt:lpstr>
      <vt:lpstr>CATEGORÍAS DE MATERIAL COMPSOTABLE </vt:lpstr>
      <vt:lpstr>NIVELES DE PERMISOS</vt:lpstr>
      <vt:lpstr>EXCLUSIONES </vt:lpstr>
      <vt:lpstr>Requisitos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Marisa C. Font Robert</dc:creator>
  <cp:lastModifiedBy>Antonio Rios</cp:lastModifiedBy>
  <cp:revision>144</cp:revision>
  <cp:lastPrinted>2016-04-14T13:21:22Z</cp:lastPrinted>
  <dcterms:created xsi:type="dcterms:W3CDTF">2014-09-16T10:38:26Z</dcterms:created>
  <dcterms:modified xsi:type="dcterms:W3CDTF">2016-12-01T15:04:27Z</dcterms:modified>
</cp:coreProperties>
</file>