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9" r:id="rId5"/>
    <p:sldId id="259" r:id="rId6"/>
    <p:sldId id="270" r:id="rId7"/>
    <p:sldId id="260" r:id="rId8"/>
    <p:sldId id="261" r:id="rId9"/>
    <p:sldId id="268" r:id="rId10"/>
    <p:sldId id="262" r:id="rId11"/>
    <p:sldId id="267" r:id="rId12"/>
    <p:sldId id="264" r:id="rId13"/>
    <p:sldId id="263"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11" d="100"/>
          <a:sy n="111" d="100"/>
        </p:scale>
        <p:origin x="-52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CC1A8-7057-42E8-A64F-BEEEDBEC5AD4}" type="doc">
      <dgm:prSet loTypeId="urn:microsoft.com/office/officeart/2005/8/layout/vList2" loCatId="list" qsTypeId="urn:microsoft.com/office/officeart/2005/8/quickstyle/simple4" qsCatId="simple" csTypeId="urn:microsoft.com/office/officeart/2005/8/colors/accent4_1" csCatId="accent4" phldr="1"/>
      <dgm:spPr/>
      <dgm:t>
        <a:bodyPr/>
        <a:lstStyle/>
        <a:p>
          <a:endParaRPr lang="en-US"/>
        </a:p>
      </dgm:t>
    </dgm:pt>
    <dgm:pt modelId="{CCA8ED94-B0A7-403B-9E79-07602D0A8DFA}">
      <dgm:prSet custT="1"/>
      <dgm:spPr>
        <a:solidFill>
          <a:srgbClr val="99FF33"/>
        </a:solidFill>
      </dgm:spPr>
      <dgm:t>
        <a:bodyPr/>
        <a:lstStyle/>
        <a:p>
          <a:pPr algn="ctr"/>
          <a:r>
            <a:rPr lang="en-US" sz="2400" b="1" dirty="0"/>
            <a:t>State Listed Temporary Debris Reduction Sites (TDRS):</a:t>
          </a:r>
          <a:endParaRPr lang="en-US" sz="2400" dirty="0"/>
        </a:p>
      </dgm:t>
    </dgm:pt>
    <dgm:pt modelId="{98820F57-26A3-4756-9207-F495368C5907}" type="parTrans" cxnId="{716B774F-9F5B-46AE-B3F4-A4983828E880}">
      <dgm:prSet/>
      <dgm:spPr/>
      <dgm:t>
        <a:bodyPr/>
        <a:lstStyle/>
        <a:p>
          <a:endParaRPr lang="en-US"/>
        </a:p>
      </dgm:t>
    </dgm:pt>
    <dgm:pt modelId="{CCB4F405-F89E-4D15-BC25-207388C47AE2}" type="sibTrans" cxnId="{716B774F-9F5B-46AE-B3F4-A4983828E880}">
      <dgm:prSet/>
      <dgm:spPr/>
      <dgm:t>
        <a:bodyPr/>
        <a:lstStyle/>
        <a:p>
          <a:endParaRPr lang="en-US"/>
        </a:p>
      </dgm:t>
    </dgm:pt>
    <dgm:pt modelId="{9B188D1D-1646-4591-99CE-3E8C5F7D82BA}">
      <dgm:prSet custT="1"/>
      <dgm:spPr/>
      <dgm:t>
        <a:bodyPr anchor="ctr"/>
        <a:lstStyle/>
        <a:p>
          <a:r>
            <a:rPr lang="en-US" sz="2200" b="1" dirty="0">
              <a:solidFill>
                <a:srgbClr val="FF0000"/>
              </a:solidFill>
            </a:rPr>
            <a:t>Most of them didn't complied with the FEMA/ USACE Environmental Requirements:</a:t>
          </a:r>
          <a:endParaRPr lang="en-US" sz="2200" dirty="0">
            <a:solidFill>
              <a:srgbClr val="FF0000"/>
            </a:solidFill>
          </a:endParaRPr>
        </a:p>
      </dgm:t>
    </dgm:pt>
    <dgm:pt modelId="{52118835-7A5C-45D0-B920-9A42615D8D74}" type="parTrans" cxnId="{5F025763-05B1-4F64-9A23-C5BF59619EA7}">
      <dgm:prSet/>
      <dgm:spPr/>
      <dgm:t>
        <a:bodyPr/>
        <a:lstStyle/>
        <a:p>
          <a:endParaRPr lang="en-US"/>
        </a:p>
      </dgm:t>
    </dgm:pt>
    <dgm:pt modelId="{CF7BA7A0-BAC0-4687-B297-D315C1D82949}" type="sibTrans" cxnId="{5F025763-05B1-4F64-9A23-C5BF59619EA7}">
      <dgm:prSet/>
      <dgm:spPr/>
      <dgm:t>
        <a:bodyPr/>
        <a:lstStyle/>
        <a:p>
          <a:endParaRPr lang="en-US"/>
        </a:p>
      </dgm:t>
    </dgm:pt>
    <dgm:pt modelId="{CD259C69-FFD5-44B0-9AD3-856A73E8D711}">
      <dgm:prSet custT="1"/>
      <dgm:spPr/>
      <dgm:t>
        <a:bodyPr anchor="ctr"/>
        <a:lstStyle/>
        <a:p>
          <a:r>
            <a:rPr lang="en-US" sz="2200" dirty="0"/>
            <a:t>Located in Flood Prone Areas,</a:t>
          </a:r>
        </a:p>
      </dgm:t>
    </dgm:pt>
    <dgm:pt modelId="{51377CAF-0B04-4176-8EE7-E1395EBE343A}" type="parTrans" cxnId="{CA7FC153-2FAD-4C9E-B15D-E23B48F31084}">
      <dgm:prSet/>
      <dgm:spPr/>
      <dgm:t>
        <a:bodyPr/>
        <a:lstStyle/>
        <a:p>
          <a:endParaRPr lang="en-US"/>
        </a:p>
      </dgm:t>
    </dgm:pt>
    <dgm:pt modelId="{DBDACF1B-9C2A-4509-8A7B-8342CDEBBD01}" type="sibTrans" cxnId="{CA7FC153-2FAD-4C9E-B15D-E23B48F31084}">
      <dgm:prSet/>
      <dgm:spPr/>
      <dgm:t>
        <a:bodyPr/>
        <a:lstStyle/>
        <a:p>
          <a:endParaRPr lang="en-US"/>
        </a:p>
      </dgm:t>
    </dgm:pt>
    <dgm:pt modelId="{43F52D65-594A-4AA2-BF3B-2E38CBF256E9}">
      <dgm:prSet custT="1"/>
      <dgm:spPr/>
      <dgm:t>
        <a:bodyPr anchor="ctr"/>
        <a:lstStyle/>
        <a:p>
          <a:r>
            <a:rPr lang="en-US" sz="2200" dirty="0"/>
            <a:t>Located within listed Wetlands Areas, </a:t>
          </a:r>
        </a:p>
      </dgm:t>
    </dgm:pt>
    <dgm:pt modelId="{193CCF7B-4DEA-45E1-87F1-DC98BB7EB480}" type="parTrans" cxnId="{33EFC97E-5636-434C-B121-1D5FD11F480F}">
      <dgm:prSet/>
      <dgm:spPr/>
      <dgm:t>
        <a:bodyPr/>
        <a:lstStyle/>
        <a:p>
          <a:endParaRPr lang="en-US"/>
        </a:p>
      </dgm:t>
    </dgm:pt>
    <dgm:pt modelId="{A18C3425-297D-4674-9C70-4D35D0A65144}" type="sibTrans" cxnId="{33EFC97E-5636-434C-B121-1D5FD11F480F}">
      <dgm:prSet/>
      <dgm:spPr/>
      <dgm:t>
        <a:bodyPr/>
        <a:lstStyle/>
        <a:p>
          <a:endParaRPr lang="en-US"/>
        </a:p>
      </dgm:t>
    </dgm:pt>
    <dgm:pt modelId="{466F8FE2-4A93-4BA3-920D-00843262781B}">
      <dgm:prSet custT="1"/>
      <dgm:spPr/>
      <dgm:t>
        <a:bodyPr anchor="ctr"/>
        <a:lstStyle/>
        <a:p>
          <a:r>
            <a:rPr lang="en-US" sz="2200" b="1" dirty="0">
              <a:solidFill>
                <a:srgbClr val="FF0000"/>
              </a:solidFill>
            </a:rPr>
            <a:t>Did not showed the required area </a:t>
          </a:r>
          <a:r>
            <a:rPr lang="en-US" sz="2200" dirty="0"/>
            <a:t>to undertake a TDRS operation with the required safety setback  distances,</a:t>
          </a:r>
        </a:p>
      </dgm:t>
    </dgm:pt>
    <dgm:pt modelId="{01016702-1228-4F80-BFCA-4F085B3A3F20}" type="parTrans" cxnId="{818A4C8B-1937-4C17-9D54-FC6D4C1422CD}">
      <dgm:prSet/>
      <dgm:spPr/>
      <dgm:t>
        <a:bodyPr/>
        <a:lstStyle/>
        <a:p>
          <a:endParaRPr lang="en-US"/>
        </a:p>
      </dgm:t>
    </dgm:pt>
    <dgm:pt modelId="{7103B65D-4E16-4A2F-849A-4D955CEDA28E}" type="sibTrans" cxnId="{818A4C8B-1937-4C17-9D54-FC6D4C1422CD}">
      <dgm:prSet/>
      <dgm:spPr/>
      <dgm:t>
        <a:bodyPr/>
        <a:lstStyle/>
        <a:p>
          <a:endParaRPr lang="en-US"/>
        </a:p>
      </dgm:t>
    </dgm:pt>
    <dgm:pt modelId="{2A4D67B9-B099-4E71-AF90-0450B7553654}">
      <dgm:prSet custT="1"/>
      <dgm:spPr/>
      <dgm:t>
        <a:bodyPr anchor="ctr"/>
        <a:lstStyle/>
        <a:p>
          <a:r>
            <a:rPr lang="en-US" sz="2200" b="1" dirty="0">
              <a:solidFill>
                <a:srgbClr val="FF0000"/>
              </a:solidFill>
            </a:rPr>
            <a:t>Access roads were no adequate </a:t>
          </a:r>
          <a:r>
            <a:rPr lang="en-US" sz="2200" dirty="0"/>
            <a:t>to sustain the TDRS operations.</a:t>
          </a:r>
        </a:p>
      </dgm:t>
    </dgm:pt>
    <dgm:pt modelId="{978F6EB3-307F-48A3-B3EF-247FB62BAAA7}" type="parTrans" cxnId="{FC42019D-232A-4FB2-8FCE-F6AAAD52392C}">
      <dgm:prSet/>
      <dgm:spPr/>
      <dgm:t>
        <a:bodyPr/>
        <a:lstStyle/>
        <a:p>
          <a:endParaRPr lang="en-US"/>
        </a:p>
      </dgm:t>
    </dgm:pt>
    <dgm:pt modelId="{45D277A8-770B-4F6A-A1A7-5E534D06B782}" type="sibTrans" cxnId="{FC42019D-232A-4FB2-8FCE-F6AAAD52392C}">
      <dgm:prSet/>
      <dgm:spPr/>
      <dgm:t>
        <a:bodyPr/>
        <a:lstStyle/>
        <a:p>
          <a:endParaRPr lang="en-US"/>
        </a:p>
      </dgm:t>
    </dgm:pt>
    <dgm:pt modelId="{3FCCB454-9CA0-4DDF-865F-D7C7F68A29DC}">
      <dgm:prSet/>
      <dgm:spPr>
        <a:solidFill>
          <a:srgbClr val="FFC000"/>
        </a:solidFill>
      </dgm:spPr>
      <dgm:t>
        <a:bodyPr/>
        <a:lstStyle/>
        <a:p>
          <a:pPr algn="just"/>
          <a:r>
            <a:rPr lang="en-US" b="1" dirty="0">
              <a:solidFill>
                <a:srgbClr val="FF0000"/>
              </a:solidFill>
            </a:rPr>
            <a:t>These situations forced the FEMA / USACE to undertake an Fastrack Evaluation of sites where the TDRS could be located and at the same time, secure the Required State and Federal Permits needed for its operations</a:t>
          </a:r>
          <a:endParaRPr lang="en-US" dirty="0">
            <a:solidFill>
              <a:srgbClr val="FF0000"/>
            </a:solidFill>
          </a:endParaRPr>
        </a:p>
      </dgm:t>
    </dgm:pt>
    <dgm:pt modelId="{0EFE271F-6D48-43F6-A73F-ACF904755B15}" type="parTrans" cxnId="{714593DE-D10F-478C-8105-210AB8CC6725}">
      <dgm:prSet/>
      <dgm:spPr/>
      <dgm:t>
        <a:bodyPr/>
        <a:lstStyle/>
        <a:p>
          <a:endParaRPr lang="en-US"/>
        </a:p>
      </dgm:t>
    </dgm:pt>
    <dgm:pt modelId="{4B228362-C683-4F70-B94E-A9A6B5101075}" type="sibTrans" cxnId="{714593DE-D10F-478C-8105-210AB8CC6725}">
      <dgm:prSet/>
      <dgm:spPr/>
      <dgm:t>
        <a:bodyPr/>
        <a:lstStyle/>
        <a:p>
          <a:endParaRPr lang="en-US"/>
        </a:p>
      </dgm:t>
    </dgm:pt>
    <dgm:pt modelId="{48DF60C7-F0B4-43FB-9536-C1717A79AA43}" type="pres">
      <dgm:prSet presAssocID="{392CC1A8-7057-42E8-A64F-BEEEDBEC5AD4}" presName="linear" presStyleCnt="0">
        <dgm:presLayoutVars>
          <dgm:animLvl val="lvl"/>
          <dgm:resizeHandles val="exact"/>
        </dgm:presLayoutVars>
      </dgm:prSet>
      <dgm:spPr/>
      <dgm:t>
        <a:bodyPr/>
        <a:lstStyle/>
        <a:p>
          <a:endParaRPr lang="en-US"/>
        </a:p>
      </dgm:t>
    </dgm:pt>
    <dgm:pt modelId="{E81F6904-934B-4CDE-91FA-8B0F7B53CCBD}" type="pres">
      <dgm:prSet presAssocID="{CCA8ED94-B0A7-403B-9E79-07602D0A8DFA}" presName="parentText" presStyleLbl="node1" presStyleIdx="0" presStyleCnt="2" custScaleY="61233">
        <dgm:presLayoutVars>
          <dgm:chMax val="0"/>
          <dgm:bulletEnabled val="1"/>
        </dgm:presLayoutVars>
      </dgm:prSet>
      <dgm:spPr/>
      <dgm:t>
        <a:bodyPr/>
        <a:lstStyle/>
        <a:p>
          <a:endParaRPr lang="en-US"/>
        </a:p>
      </dgm:t>
    </dgm:pt>
    <dgm:pt modelId="{BE4EA8B4-42A1-46B0-B001-E62917A73AF7}" type="pres">
      <dgm:prSet presAssocID="{CCA8ED94-B0A7-403B-9E79-07602D0A8DFA}" presName="childText" presStyleLbl="revTx" presStyleIdx="0" presStyleCnt="1" custScaleY="117190">
        <dgm:presLayoutVars>
          <dgm:bulletEnabled val="1"/>
        </dgm:presLayoutVars>
      </dgm:prSet>
      <dgm:spPr/>
      <dgm:t>
        <a:bodyPr/>
        <a:lstStyle/>
        <a:p>
          <a:endParaRPr lang="en-US"/>
        </a:p>
      </dgm:t>
    </dgm:pt>
    <dgm:pt modelId="{C027EC30-1F5C-4780-898B-48C89B5E599B}" type="pres">
      <dgm:prSet presAssocID="{3FCCB454-9CA0-4DDF-865F-D7C7F68A29DC}" presName="parentText" presStyleLbl="node1" presStyleIdx="1" presStyleCnt="2" custScaleY="126930">
        <dgm:presLayoutVars>
          <dgm:chMax val="0"/>
          <dgm:bulletEnabled val="1"/>
        </dgm:presLayoutVars>
      </dgm:prSet>
      <dgm:spPr/>
      <dgm:t>
        <a:bodyPr/>
        <a:lstStyle/>
        <a:p>
          <a:endParaRPr lang="en-US"/>
        </a:p>
      </dgm:t>
    </dgm:pt>
  </dgm:ptLst>
  <dgm:cxnLst>
    <dgm:cxn modelId="{9B6EC6A8-6129-405D-B4AA-0840C0D1CE4B}" type="presOf" srcId="{CD259C69-FFD5-44B0-9AD3-856A73E8D711}" destId="{BE4EA8B4-42A1-46B0-B001-E62917A73AF7}" srcOrd="0" destOrd="1" presId="urn:microsoft.com/office/officeart/2005/8/layout/vList2"/>
    <dgm:cxn modelId="{CA7FC153-2FAD-4C9E-B15D-E23B48F31084}" srcId="{9B188D1D-1646-4591-99CE-3E8C5F7D82BA}" destId="{CD259C69-FFD5-44B0-9AD3-856A73E8D711}" srcOrd="0" destOrd="0" parTransId="{51377CAF-0B04-4176-8EE7-E1395EBE343A}" sibTransId="{DBDACF1B-9C2A-4509-8A7B-8342CDEBBD01}"/>
    <dgm:cxn modelId="{716B774F-9F5B-46AE-B3F4-A4983828E880}" srcId="{392CC1A8-7057-42E8-A64F-BEEEDBEC5AD4}" destId="{CCA8ED94-B0A7-403B-9E79-07602D0A8DFA}" srcOrd="0" destOrd="0" parTransId="{98820F57-26A3-4756-9207-F495368C5907}" sibTransId="{CCB4F405-F89E-4D15-BC25-207388C47AE2}"/>
    <dgm:cxn modelId="{12120154-D38F-4EF6-823F-A9E05BD40D15}" type="presOf" srcId="{9B188D1D-1646-4591-99CE-3E8C5F7D82BA}" destId="{BE4EA8B4-42A1-46B0-B001-E62917A73AF7}" srcOrd="0" destOrd="0" presId="urn:microsoft.com/office/officeart/2005/8/layout/vList2"/>
    <dgm:cxn modelId="{DEC754AA-FEE1-40DA-A1AB-C399150AC642}" type="presOf" srcId="{CCA8ED94-B0A7-403B-9E79-07602D0A8DFA}" destId="{E81F6904-934B-4CDE-91FA-8B0F7B53CCBD}" srcOrd="0" destOrd="0" presId="urn:microsoft.com/office/officeart/2005/8/layout/vList2"/>
    <dgm:cxn modelId="{33EFC97E-5636-434C-B121-1D5FD11F480F}" srcId="{9B188D1D-1646-4591-99CE-3E8C5F7D82BA}" destId="{43F52D65-594A-4AA2-BF3B-2E38CBF256E9}" srcOrd="1" destOrd="0" parTransId="{193CCF7B-4DEA-45E1-87F1-DC98BB7EB480}" sibTransId="{A18C3425-297D-4674-9C70-4D35D0A65144}"/>
    <dgm:cxn modelId="{CDDB980D-BA70-46ED-AE56-9D22D8664E71}" type="presOf" srcId="{43F52D65-594A-4AA2-BF3B-2E38CBF256E9}" destId="{BE4EA8B4-42A1-46B0-B001-E62917A73AF7}" srcOrd="0" destOrd="2" presId="urn:microsoft.com/office/officeart/2005/8/layout/vList2"/>
    <dgm:cxn modelId="{818A4C8B-1937-4C17-9D54-FC6D4C1422CD}" srcId="{CCA8ED94-B0A7-403B-9E79-07602D0A8DFA}" destId="{466F8FE2-4A93-4BA3-920D-00843262781B}" srcOrd="1" destOrd="0" parTransId="{01016702-1228-4F80-BFCA-4F085B3A3F20}" sibTransId="{7103B65D-4E16-4A2F-849A-4D955CEDA28E}"/>
    <dgm:cxn modelId="{C80DB789-85C9-4077-A1B7-1CEA40E18E46}" type="presOf" srcId="{3FCCB454-9CA0-4DDF-865F-D7C7F68A29DC}" destId="{C027EC30-1F5C-4780-898B-48C89B5E599B}" srcOrd="0" destOrd="0" presId="urn:microsoft.com/office/officeart/2005/8/layout/vList2"/>
    <dgm:cxn modelId="{714593DE-D10F-478C-8105-210AB8CC6725}" srcId="{392CC1A8-7057-42E8-A64F-BEEEDBEC5AD4}" destId="{3FCCB454-9CA0-4DDF-865F-D7C7F68A29DC}" srcOrd="1" destOrd="0" parTransId="{0EFE271F-6D48-43F6-A73F-ACF904755B15}" sibTransId="{4B228362-C683-4F70-B94E-A9A6B5101075}"/>
    <dgm:cxn modelId="{F22DAB17-5A49-47A6-80C3-0F6A72445EBE}" type="presOf" srcId="{466F8FE2-4A93-4BA3-920D-00843262781B}" destId="{BE4EA8B4-42A1-46B0-B001-E62917A73AF7}" srcOrd="0" destOrd="3" presId="urn:microsoft.com/office/officeart/2005/8/layout/vList2"/>
    <dgm:cxn modelId="{5567002A-7DB0-48B3-BCE0-E7025D9D01A1}" type="presOf" srcId="{392CC1A8-7057-42E8-A64F-BEEEDBEC5AD4}" destId="{48DF60C7-F0B4-43FB-9536-C1717A79AA43}" srcOrd="0" destOrd="0" presId="urn:microsoft.com/office/officeart/2005/8/layout/vList2"/>
    <dgm:cxn modelId="{2494B836-E95E-4C08-9412-A721A992D7CD}" type="presOf" srcId="{2A4D67B9-B099-4E71-AF90-0450B7553654}" destId="{BE4EA8B4-42A1-46B0-B001-E62917A73AF7}" srcOrd="0" destOrd="4" presId="urn:microsoft.com/office/officeart/2005/8/layout/vList2"/>
    <dgm:cxn modelId="{5F025763-05B1-4F64-9A23-C5BF59619EA7}" srcId="{CCA8ED94-B0A7-403B-9E79-07602D0A8DFA}" destId="{9B188D1D-1646-4591-99CE-3E8C5F7D82BA}" srcOrd="0" destOrd="0" parTransId="{52118835-7A5C-45D0-B920-9A42615D8D74}" sibTransId="{CF7BA7A0-BAC0-4687-B297-D315C1D82949}"/>
    <dgm:cxn modelId="{FC42019D-232A-4FB2-8FCE-F6AAAD52392C}" srcId="{CCA8ED94-B0A7-403B-9E79-07602D0A8DFA}" destId="{2A4D67B9-B099-4E71-AF90-0450B7553654}" srcOrd="2" destOrd="0" parTransId="{978F6EB3-307F-48A3-B3EF-247FB62BAAA7}" sibTransId="{45D277A8-770B-4F6A-A1A7-5E534D06B782}"/>
    <dgm:cxn modelId="{7709F8A5-3DF9-47CD-9A37-26DFFF0EDE4F}" type="presParOf" srcId="{48DF60C7-F0B4-43FB-9536-C1717A79AA43}" destId="{E81F6904-934B-4CDE-91FA-8B0F7B53CCBD}" srcOrd="0" destOrd="0" presId="urn:microsoft.com/office/officeart/2005/8/layout/vList2"/>
    <dgm:cxn modelId="{D9E180B8-D0FF-48B5-B90E-CB660EC4DAEB}" type="presParOf" srcId="{48DF60C7-F0B4-43FB-9536-C1717A79AA43}" destId="{BE4EA8B4-42A1-46B0-B001-E62917A73AF7}" srcOrd="1" destOrd="0" presId="urn:microsoft.com/office/officeart/2005/8/layout/vList2"/>
    <dgm:cxn modelId="{65DC2F0C-6E8D-481B-9E19-A0E0A4F73B32}" type="presParOf" srcId="{48DF60C7-F0B4-43FB-9536-C1717A79AA43}" destId="{C027EC30-1F5C-4780-898B-48C89B5E599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F6904-934B-4CDE-91FA-8B0F7B53CCBD}">
      <dsp:nvSpPr>
        <dsp:cNvPr id="0" name=""/>
        <dsp:cNvSpPr/>
      </dsp:nvSpPr>
      <dsp:spPr>
        <a:xfrm>
          <a:off x="0" y="43818"/>
          <a:ext cx="6925258" cy="779785"/>
        </a:xfrm>
        <a:prstGeom prst="roundRect">
          <a:avLst/>
        </a:prstGeom>
        <a:solidFill>
          <a:srgbClr val="99FF33"/>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State Listed Temporary Debris Reduction Sites (TDRS):</a:t>
          </a:r>
          <a:endParaRPr lang="en-US" sz="2400" kern="1200" dirty="0"/>
        </a:p>
      </dsp:txBody>
      <dsp:txXfrm>
        <a:off x="38066" y="81884"/>
        <a:ext cx="6849126" cy="703653"/>
      </dsp:txXfrm>
    </dsp:sp>
    <dsp:sp modelId="{BE4EA8B4-42A1-46B0-B001-E62917A73AF7}">
      <dsp:nvSpPr>
        <dsp:cNvPr id="0" name=""/>
        <dsp:cNvSpPr/>
      </dsp:nvSpPr>
      <dsp:spPr>
        <a:xfrm>
          <a:off x="0" y="823603"/>
          <a:ext cx="6925258" cy="358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877" tIns="27940" rIns="156464" bIns="27940" numCol="1" spcCol="1270" anchor="ctr" anchorCtr="0">
          <a:noAutofit/>
        </a:bodyPr>
        <a:lstStyle/>
        <a:p>
          <a:pPr marL="228600" lvl="1" indent="-228600" algn="l" defTabSz="977900">
            <a:lnSpc>
              <a:spcPct val="90000"/>
            </a:lnSpc>
            <a:spcBef>
              <a:spcPct val="0"/>
            </a:spcBef>
            <a:spcAft>
              <a:spcPct val="20000"/>
            </a:spcAft>
            <a:buChar char="••"/>
          </a:pPr>
          <a:r>
            <a:rPr lang="en-US" sz="2200" b="1" kern="1200" dirty="0">
              <a:solidFill>
                <a:srgbClr val="FF0000"/>
              </a:solidFill>
            </a:rPr>
            <a:t>Most of them didn't complied with the FEMA/ USACE Environmental Requirements:</a:t>
          </a:r>
          <a:endParaRPr lang="en-US" sz="2200" kern="1200" dirty="0">
            <a:solidFill>
              <a:srgbClr val="FF0000"/>
            </a:solidFill>
          </a:endParaRPr>
        </a:p>
        <a:p>
          <a:pPr marL="457200" lvl="2" indent="-228600" algn="l" defTabSz="977900">
            <a:lnSpc>
              <a:spcPct val="90000"/>
            </a:lnSpc>
            <a:spcBef>
              <a:spcPct val="0"/>
            </a:spcBef>
            <a:spcAft>
              <a:spcPct val="20000"/>
            </a:spcAft>
            <a:buChar char="••"/>
          </a:pPr>
          <a:r>
            <a:rPr lang="en-US" sz="2200" kern="1200" dirty="0"/>
            <a:t>Located in Flood Prone Areas,</a:t>
          </a:r>
        </a:p>
        <a:p>
          <a:pPr marL="457200" lvl="2" indent="-228600" algn="l" defTabSz="977900">
            <a:lnSpc>
              <a:spcPct val="90000"/>
            </a:lnSpc>
            <a:spcBef>
              <a:spcPct val="0"/>
            </a:spcBef>
            <a:spcAft>
              <a:spcPct val="20000"/>
            </a:spcAft>
            <a:buChar char="••"/>
          </a:pPr>
          <a:r>
            <a:rPr lang="en-US" sz="2200" kern="1200" dirty="0"/>
            <a:t>Located within listed Wetlands Areas, </a:t>
          </a:r>
        </a:p>
        <a:p>
          <a:pPr marL="228600" lvl="1" indent="-228600" algn="l" defTabSz="977900">
            <a:lnSpc>
              <a:spcPct val="90000"/>
            </a:lnSpc>
            <a:spcBef>
              <a:spcPct val="0"/>
            </a:spcBef>
            <a:spcAft>
              <a:spcPct val="20000"/>
            </a:spcAft>
            <a:buChar char="••"/>
          </a:pPr>
          <a:r>
            <a:rPr lang="en-US" sz="2200" b="1" kern="1200" dirty="0">
              <a:solidFill>
                <a:srgbClr val="FF0000"/>
              </a:solidFill>
            </a:rPr>
            <a:t>Did not showed the required area </a:t>
          </a:r>
          <a:r>
            <a:rPr lang="en-US" sz="2200" kern="1200" dirty="0"/>
            <a:t>to undertake a TDRS operation with the required safety setback  distances,</a:t>
          </a:r>
        </a:p>
        <a:p>
          <a:pPr marL="228600" lvl="1" indent="-228600" algn="l" defTabSz="977900">
            <a:lnSpc>
              <a:spcPct val="90000"/>
            </a:lnSpc>
            <a:spcBef>
              <a:spcPct val="0"/>
            </a:spcBef>
            <a:spcAft>
              <a:spcPct val="20000"/>
            </a:spcAft>
            <a:buChar char="••"/>
          </a:pPr>
          <a:r>
            <a:rPr lang="en-US" sz="2200" b="1" kern="1200" dirty="0">
              <a:solidFill>
                <a:srgbClr val="FF0000"/>
              </a:solidFill>
            </a:rPr>
            <a:t>Access roads were no adequate </a:t>
          </a:r>
          <a:r>
            <a:rPr lang="en-US" sz="2200" kern="1200" dirty="0"/>
            <a:t>to sustain the TDRS operations.</a:t>
          </a:r>
        </a:p>
      </dsp:txBody>
      <dsp:txXfrm>
        <a:off x="0" y="823603"/>
        <a:ext cx="6925258" cy="3580529"/>
      </dsp:txXfrm>
    </dsp:sp>
    <dsp:sp modelId="{C027EC30-1F5C-4780-898B-48C89B5E599B}">
      <dsp:nvSpPr>
        <dsp:cNvPr id="0" name=""/>
        <dsp:cNvSpPr/>
      </dsp:nvSpPr>
      <dsp:spPr>
        <a:xfrm>
          <a:off x="0" y="4404133"/>
          <a:ext cx="6925258" cy="1616417"/>
        </a:xfrm>
        <a:prstGeom prst="roundRect">
          <a:avLst/>
        </a:prstGeom>
        <a:solidFill>
          <a:srgbClr val="FFC00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a:solidFill>
                <a:srgbClr val="FF0000"/>
              </a:solidFill>
            </a:rPr>
            <a:t>These situations forced the FEMA / USACE to undertake an Fastrack Evaluation of sites where the TDRS could be located and at the same time, secure the Required State and Federal Permits needed for its operations</a:t>
          </a:r>
          <a:endParaRPr lang="en-US" sz="1700" kern="1200" dirty="0">
            <a:solidFill>
              <a:srgbClr val="FF0000"/>
            </a:solidFill>
          </a:endParaRPr>
        </a:p>
      </dsp:txBody>
      <dsp:txXfrm>
        <a:off x="78907" y="4483040"/>
        <a:ext cx="6767444" cy="1458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6/25/18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ing.com/images/search?view=detailV2&amp;ccid=DsNYMCw6&amp;id=06082ABDB83772F78F03F438DCF57457C619F31A&amp;thid=OIP.DsNYMCw6-svEjGBrcEbMuQHaEK&amp;mediaurl=https://i.amz.mshcdn.com/0KP8FglWGEwjqlAz0ASXNw1UnFg=/950x534/filters:quality(90)/https://blueprint-api-production.s3.amazonaws.com/uploads/card/image/599332/c8471fcb-75bb-4ebf-848c-a69aa193170c.jpg&amp;exph=534&amp;expw=950&amp;q=Maria+Puerto+Rico+After+Hurricane&amp;simid=608023322540575349&amp;selectedIndex=6" TargetMode="External"/><Relationship Id="rId5"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0D06F-B10C-4D26-8638-47CEED356B05}"/>
              </a:ext>
            </a:extLst>
          </p:cNvPr>
          <p:cNvSpPr>
            <a:spLocks noGrp="1"/>
          </p:cNvSpPr>
          <p:nvPr>
            <p:ph type="ctrTitle"/>
          </p:nvPr>
        </p:nvSpPr>
        <p:spPr/>
        <p:txBody>
          <a:bodyPr/>
          <a:lstStyle/>
          <a:p>
            <a:r>
              <a:rPr lang="en-US" dirty="0"/>
              <a:t>1</a:t>
            </a:r>
            <a:r>
              <a:rPr lang="en-US" baseline="30000" dirty="0"/>
              <a:t>st</a:t>
            </a:r>
            <a:r>
              <a:rPr lang="en-US" dirty="0"/>
              <a:t> Puerto Rico Organic Recycling </a:t>
            </a:r>
            <a:r>
              <a:rPr lang="en-US" dirty="0" smtClean="0"/>
              <a:t>Summit</a:t>
            </a:r>
            <a:endParaRPr lang="en-US" dirty="0"/>
          </a:p>
        </p:txBody>
      </p:sp>
      <p:sp>
        <p:nvSpPr>
          <p:cNvPr id="3" name="Subtitle 2">
            <a:extLst>
              <a:ext uri="{FF2B5EF4-FFF2-40B4-BE49-F238E27FC236}">
                <a16:creationId xmlns:a16="http://schemas.microsoft.com/office/drawing/2014/main" xmlns="" id="{79C5BB1B-C71B-4651-9D87-7EE30C8A7364}"/>
              </a:ext>
            </a:extLst>
          </p:cNvPr>
          <p:cNvSpPr>
            <a:spLocks noGrp="1"/>
          </p:cNvSpPr>
          <p:nvPr>
            <p:ph type="subTitle" idx="1"/>
          </p:nvPr>
        </p:nvSpPr>
        <p:spPr>
          <a:xfrm>
            <a:off x="2438400" y="3713015"/>
            <a:ext cx="7069667" cy="1320802"/>
          </a:xfrm>
        </p:spPr>
        <p:txBody>
          <a:bodyPr anchor="ctr">
            <a:normAutofit fontScale="92500" lnSpcReduction="10000"/>
          </a:bodyPr>
          <a:lstStyle/>
          <a:p>
            <a:r>
              <a:rPr lang="en-US" sz="2400" b="1" dirty="0"/>
              <a:t>Handling of Vegetative Debris after Hurricane Maria</a:t>
            </a:r>
          </a:p>
          <a:p>
            <a:r>
              <a:rPr lang="en-US" sz="2400" b="1" dirty="0"/>
              <a:t>Terra </a:t>
            </a:r>
            <a:r>
              <a:rPr lang="en-US" sz="2400" b="1" dirty="0" err="1"/>
              <a:t>Campestre</a:t>
            </a:r>
            <a:r>
              <a:rPr lang="en-US" sz="2400" b="1" dirty="0"/>
              <a:t>, Guaynabo, Puerto Rico</a:t>
            </a:r>
          </a:p>
          <a:p>
            <a:r>
              <a:rPr lang="en-US" sz="2400" b="1" dirty="0"/>
              <a:t>May 18, 2018</a:t>
            </a:r>
          </a:p>
        </p:txBody>
      </p:sp>
    </p:spTree>
    <p:extLst>
      <p:ext uri="{BB962C8B-B14F-4D97-AF65-F5344CB8AC3E}">
        <p14:creationId xmlns:p14="http://schemas.microsoft.com/office/powerpoint/2010/main" val="39569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C7EFE-3318-412D-98BE-529C58265C3B}"/>
              </a:ext>
            </a:extLst>
          </p:cNvPr>
          <p:cNvSpPr>
            <a:spLocks noGrp="1"/>
          </p:cNvSpPr>
          <p:nvPr>
            <p:ph type="title"/>
          </p:nvPr>
        </p:nvSpPr>
        <p:spPr>
          <a:xfrm>
            <a:off x="1038992" y="1388531"/>
            <a:ext cx="3718455" cy="1371600"/>
          </a:xfrm>
        </p:spPr>
        <p:txBody>
          <a:bodyPr anchor="ctr"/>
          <a:lstStyle/>
          <a:p>
            <a:r>
              <a:rPr lang="en-US" b="1" dirty="0"/>
              <a:t>Handling of Vegetative Debris after Hurricane Maria</a:t>
            </a:r>
            <a:endParaRPr lang="en-US" dirty="0"/>
          </a:p>
        </p:txBody>
      </p:sp>
      <p:sp>
        <p:nvSpPr>
          <p:cNvPr id="3" name="Content Placeholder 2">
            <a:extLst>
              <a:ext uri="{FF2B5EF4-FFF2-40B4-BE49-F238E27FC236}">
                <a16:creationId xmlns:a16="http://schemas.microsoft.com/office/drawing/2014/main" xmlns="" id="{59DFBE56-C6CA-4E58-A0B0-D9B661321215}"/>
              </a:ext>
            </a:extLst>
          </p:cNvPr>
          <p:cNvSpPr>
            <a:spLocks noGrp="1"/>
          </p:cNvSpPr>
          <p:nvPr>
            <p:ph idx="1"/>
          </p:nvPr>
        </p:nvSpPr>
        <p:spPr>
          <a:xfrm>
            <a:off x="4752109" y="831273"/>
            <a:ext cx="6594763" cy="5293756"/>
          </a:xfrm>
        </p:spPr>
        <p:txBody>
          <a:bodyPr>
            <a:normAutofit lnSpcReduction="10000"/>
          </a:bodyPr>
          <a:lstStyle/>
          <a:p>
            <a:pPr marL="0" indent="0" algn="ctr">
              <a:buNone/>
            </a:pPr>
            <a:r>
              <a:rPr lang="en-US" sz="2200" b="1" dirty="0"/>
              <a:t>To comply with ALL Environmental Requirements the following steps </a:t>
            </a:r>
            <a:r>
              <a:rPr lang="en-US" sz="2200" b="1" dirty="0" smtClean="0"/>
              <a:t>needs </a:t>
            </a:r>
            <a:r>
              <a:rPr lang="en-US" sz="2200" b="1" dirty="0"/>
              <a:t>to be up-dated </a:t>
            </a:r>
            <a:r>
              <a:rPr lang="en-US" sz="2200" b="1" dirty="0" smtClean="0"/>
              <a:t>in the Puerto Rico </a:t>
            </a:r>
            <a:r>
              <a:rPr lang="en-US" sz="2200" b="1" dirty="0"/>
              <a:t>Emergency </a:t>
            </a:r>
            <a:r>
              <a:rPr lang="en-US" sz="2200" b="1" dirty="0" smtClean="0"/>
              <a:t>Work Plan :</a:t>
            </a:r>
            <a:endParaRPr lang="en-US" sz="2200" b="1" dirty="0"/>
          </a:p>
          <a:p>
            <a:r>
              <a:rPr lang="en-US" sz="2000" b="1" dirty="0">
                <a:solidFill>
                  <a:srgbClr val="FF0000"/>
                </a:solidFill>
              </a:rPr>
              <a:t>Develop a standardized  Permit Application Forms </a:t>
            </a:r>
            <a:r>
              <a:rPr lang="en-US" sz="2000" dirty="0">
                <a:solidFill>
                  <a:srgbClr val="FF0000"/>
                </a:solidFill>
              </a:rPr>
              <a:t>that could be utilized that is approved by all Stake holders,</a:t>
            </a:r>
          </a:p>
          <a:p>
            <a:r>
              <a:rPr lang="en-US" sz="2000" dirty="0">
                <a:solidFill>
                  <a:srgbClr val="FF0000"/>
                </a:solidFill>
              </a:rPr>
              <a:t>Facilitate alternatives access options under which the </a:t>
            </a:r>
            <a:r>
              <a:rPr lang="en-US" sz="2000" b="1" dirty="0">
                <a:solidFill>
                  <a:srgbClr val="FF0000"/>
                </a:solidFill>
              </a:rPr>
              <a:t>GIS Data Bank required for the completion of the Sites Initial Environmental Evaluation Procedure could be available.</a:t>
            </a:r>
          </a:p>
          <a:p>
            <a:r>
              <a:rPr lang="en-US" sz="2000" dirty="0">
                <a:solidFill>
                  <a:srgbClr val="FF0000"/>
                </a:solidFill>
              </a:rPr>
              <a:t>Establish a </a:t>
            </a:r>
            <a:r>
              <a:rPr lang="en-US" sz="2000" b="1" dirty="0">
                <a:solidFill>
                  <a:srgbClr val="FF0000"/>
                </a:solidFill>
              </a:rPr>
              <a:t>Pre-Disaster Work Plan where all state holders are fully aware of its contribution and responsibilities</a:t>
            </a:r>
            <a:r>
              <a:rPr lang="en-US" sz="2000" dirty="0">
                <a:solidFill>
                  <a:srgbClr val="FF0000"/>
                </a:solidFill>
              </a:rPr>
              <a:t>,</a:t>
            </a:r>
          </a:p>
          <a:p>
            <a:r>
              <a:rPr lang="en-US" sz="2000" b="1" dirty="0">
                <a:solidFill>
                  <a:srgbClr val="FF0000"/>
                </a:solidFill>
              </a:rPr>
              <a:t>Operations Areas should be preliminary established </a:t>
            </a:r>
            <a:r>
              <a:rPr lang="en-US" sz="2000" dirty="0">
                <a:solidFill>
                  <a:srgbClr val="FF0000"/>
                </a:solidFill>
              </a:rPr>
              <a:t>as part of the PR Disaster Work Plan in order to facilitate the Implementation of the Debris Removal and processing efforts. </a:t>
            </a:r>
            <a:r>
              <a:rPr lang="en-US" sz="2000" b="1" i="1" dirty="0">
                <a:solidFill>
                  <a:srgbClr val="FF0000"/>
                </a:solidFill>
              </a:rPr>
              <a:t>Six (6) Areas were designated to cope with Hurricane Maria Mission.</a:t>
            </a:r>
          </a:p>
          <a:p>
            <a:endParaRPr lang="en-US" dirty="0"/>
          </a:p>
        </p:txBody>
      </p:sp>
      <p:sp>
        <p:nvSpPr>
          <p:cNvPr id="4" name="Text Placeholder 3">
            <a:extLst>
              <a:ext uri="{FF2B5EF4-FFF2-40B4-BE49-F238E27FC236}">
                <a16:creationId xmlns:a16="http://schemas.microsoft.com/office/drawing/2014/main" xmlns="" id="{75FA2DB8-FC8B-494D-BB04-1486FD68E0BF}"/>
              </a:ext>
            </a:extLst>
          </p:cNvPr>
          <p:cNvSpPr>
            <a:spLocks noGrp="1"/>
          </p:cNvSpPr>
          <p:nvPr>
            <p:ph type="body" sz="half" idx="2"/>
          </p:nvPr>
        </p:nvSpPr>
        <p:spPr>
          <a:xfrm>
            <a:off x="1033654" y="3034145"/>
            <a:ext cx="3718455" cy="2435324"/>
          </a:xfrm>
        </p:spPr>
        <p:txBody>
          <a:bodyPr anchor="ctr">
            <a:normAutofit/>
          </a:bodyPr>
          <a:lstStyle/>
          <a:p>
            <a:r>
              <a:rPr lang="en-US" sz="2800" b="1" dirty="0"/>
              <a:t>NEPA &amp; Environmental Policy Act Compliance Requirements</a:t>
            </a:r>
          </a:p>
        </p:txBody>
      </p:sp>
    </p:spTree>
    <p:extLst>
      <p:ext uri="{BB962C8B-B14F-4D97-AF65-F5344CB8AC3E}">
        <p14:creationId xmlns:p14="http://schemas.microsoft.com/office/powerpoint/2010/main" val="2344970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EE333-FF5B-4BF3-8B6C-8EB658682B5D}"/>
              </a:ext>
            </a:extLst>
          </p:cNvPr>
          <p:cNvSpPr>
            <a:spLocks noGrp="1"/>
          </p:cNvSpPr>
          <p:nvPr>
            <p:ph type="title"/>
          </p:nvPr>
        </p:nvSpPr>
        <p:spPr/>
        <p:txBody>
          <a:bodyPr>
            <a:normAutofit/>
          </a:bodyPr>
          <a:lstStyle/>
          <a:p>
            <a:r>
              <a:rPr lang="en-US" sz="3200" b="1" i="1" dirty="0"/>
              <a:t>Handling of Vegetative Debris after Hurricane Maria</a:t>
            </a:r>
            <a:br>
              <a:rPr lang="en-US" sz="3200" b="1" i="1" dirty="0"/>
            </a:br>
            <a:r>
              <a:rPr lang="en-US" sz="3200" b="1" i="1" dirty="0"/>
              <a:t>TDRS / Mulch Farm Sites Permit Process Steps</a:t>
            </a:r>
            <a:endParaRPr lang="en-US" sz="3200" dirty="0"/>
          </a:p>
        </p:txBody>
      </p:sp>
      <p:sp>
        <p:nvSpPr>
          <p:cNvPr id="3" name="Text Placeholder 2">
            <a:extLst>
              <a:ext uri="{FF2B5EF4-FFF2-40B4-BE49-F238E27FC236}">
                <a16:creationId xmlns:a16="http://schemas.microsoft.com/office/drawing/2014/main" xmlns="" id="{A7706E28-11C7-41E1-B8D2-294AE7FBD9BD}"/>
              </a:ext>
            </a:extLst>
          </p:cNvPr>
          <p:cNvSpPr>
            <a:spLocks noGrp="1"/>
          </p:cNvSpPr>
          <p:nvPr>
            <p:ph type="body" idx="1"/>
          </p:nvPr>
        </p:nvSpPr>
        <p:spPr>
          <a:xfrm>
            <a:off x="1356912" y="2476499"/>
            <a:ext cx="4718304" cy="576262"/>
          </a:xfrm>
        </p:spPr>
        <p:txBody>
          <a:bodyPr anchor="t"/>
          <a:lstStyle/>
          <a:p>
            <a:pPr algn="ctr"/>
            <a:r>
              <a:rPr lang="en-US" b="1" dirty="0">
                <a:solidFill>
                  <a:schemeClr val="tx1">
                    <a:lumMod val="85000"/>
                    <a:lumOff val="15000"/>
                  </a:schemeClr>
                </a:solidFill>
              </a:rPr>
              <a:t>Hurricane Georges /1998</a:t>
            </a:r>
          </a:p>
          <a:p>
            <a:endParaRPr lang="en-US" dirty="0"/>
          </a:p>
        </p:txBody>
      </p:sp>
      <p:sp>
        <p:nvSpPr>
          <p:cNvPr id="4" name="Content Placeholder 3">
            <a:extLst>
              <a:ext uri="{FF2B5EF4-FFF2-40B4-BE49-F238E27FC236}">
                <a16:creationId xmlns:a16="http://schemas.microsoft.com/office/drawing/2014/main" xmlns="" id="{B63329D2-6C72-4912-830C-1A04B2EDFDFA}"/>
              </a:ext>
            </a:extLst>
          </p:cNvPr>
          <p:cNvSpPr>
            <a:spLocks noGrp="1"/>
          </p:cNvSpPr>
          <p:nvPr>
            <p:ph sz="half" idx="2"/>
          </p:nvPr>
        </p:nvSpPr>
        <p:spPr>
          <a:xfrm>
            <a:off x="845127" y="3052762"/>
            <a:ext cx="5168577" cy="2823106"/>
          </a:xfrm>
        </p:spPr>
        <p:txBody>
          <a:bodyPr>
            <a:normAutofit fontScale="85000" lnSpcReduction="10000"/>
          </a:bodyPr>
          <a:lstStyle/>
          <a:p>
            <a:r>
              <a:rPr lang="en-US" b="1" dirty="0"/>
              <a:t>Blanket Waiver Order Issued by the Environmental Quality Board (EQB) </a:t>
            </a:r>
            <a:r>
              <a:rPr lang="en-US" dirty="0"/>
              <a:t>covering the operation of all TDRS sites.</a:t>
            </a:r>
          </a:p>
          <a:p>
            <a:r>
              <a:rPr lang="en-US" b="1" dirty="0"/>
              <a:t>Time Required for Permit Approval: 1 day</a:t>
            </a:r>
          </a:p>
          <a:p>
            <a:r>
              <a:rPr lang="en-US" b="1" dirty="0"/>
              <a:t>Vegetative Debris Hauling and Reduction Efforts were initiated 5 days after Georges Hurricane Event</a:t>
            </a:r>
          </a:p>
          <a:p>
            <a:r>
              <a:rPr lang="en-US" b="1" dirty="0"/>
              <a:t>No Site Inspection Required</a:t>
            </a:r>
          </a:p>
        </p:txBody>
      </p:sp>
      <p:sp>
        <p:nvSpPr>
          <p:cNvPr id="5" name="Text Placeholder 4">
            <a:extLst>
              <a:ext uri="{FF2B5EF4-FFF2-40B4-BE49-F238E27FC236}">
                <a16:creationId xmlns:a16="http://schemas.microsoft.com/office/drawing/2014/main" xmlns="" id="{46283581-1E23-4160-B30C-004145402397}"/>
              </a:ext>
            </a:extLst>
          </p:cNvPr>
          <p:cNvSpPr>
            <a:spLocks noGrp="1"/>
          </p:cNvSpPr>
          <p:nvPr>
            <p:ph type="body" sz="quarter" idx="3"/>
          </p:nvPr>
        </p:nvSpPr>
        <p:spPr>
          <a:xfrm>
            <a:off x="6178298" y="2476499"/>
            <a:ext cx="4718304" cy="576262"/>
          </a:xfrm>
        </p:spPr>
        <p:txBody>
          <a:bodyPr anchor="t"/>
          <a:lstStyle/>
          <a:p>
            <a:pPr algn="ctr"/>
            <a:r>
              <a:rPr lang="en-US" b="1" dirty="0">
                <a:solidFill>
                  <a:schemeClr val="tx1">
                    <a:lumMod val="85000"/>
                    <a:lumOff val="15000"/>
                  </a:schemeClr>
                </a:solidFill>
              </a:rPr>
              <a:t>Hurricane Maria /2017</a:t>
            </a:r>
          </a:p>
          <a:p>
            <a:endParaRPr lang="en-US" dirty="0"/>
          </a:p>
        </p:txBody>
      </p:sp>
      <p:sp>
        <p:nvSpPr>
          <p:cNvPr id="6" name="Content Placeholder 5">
            <a:extLst>
              <a:ext uri="{FF2B5EF4-FFF2-40B4-BE49-F238E27FC236}">
                <a16:creationId xmlns:a16="http://schemas.microsoft.com/office/drawing/2014/main" xmlns="" id="{D140F002-2495-4656-97AE-3801F6C14D0A}"/>
              </a:ext>
            </a:extLst>
          </p:cNvPr>
          <p:cNvSpPr>
            <a:spLocks noGrp="1"/>
          </p:cNvSpPr>
          <p:nvPr>
            <p:ph sz="quarter" idx="4"/>
          </p:nvPr>
        </p:nvSpPr>
        <p:spPr>
          <a:xfrm>
            <a:off x="6075216" y="2951018"/>
            <a:ext cx="5271657" cy="2924850"/>
          </a:xfrm>
        </p:spPr>
        <p:txBody>
          <a:bodyPr>
            <a:normAutofit fontScale="70000" lnSpcReduction="20000"/>
          </a:bodyPr>
          <a:lstStyle/>
          <a:p>
            <a:r>
              <a:rPr lang="en-US" b="1" dirty="0"/>
              <a:t>Secure an EQB Operation Waiver </a:t>
            </a:r>
            <a:r>
              <a:rPr lang="en-US" dirty="0"/>
              <a:t>to operate a TDRS, Debris Transport (DS-1), and Final Disposal Sites,</a:t>
            </a:r>
          </a:p>
          <a:p>
            <a:r>
              <a:rPr lang="en-US" b="1" dirty="0"/>
              <a:t>File a NEPA Compliance Permit Application before FEMA </a:t>
            </a:r>
            <a:r>
              <a:rPr lang="en-US" dirty="0"/>
              <a:t>requiring endorsements from: (1) EPA, (2) SHIPO, (3) USFWS , (4) Forest Services (If Applicable) (5) Other Federal Agencies.</a:t>
            </a:r>
          </a:p>
          <a:p>
            <a:r>
              <a:rPr lang="en-US" b="1" dirty="0"/>
              <a:t>Mandatory Site Inspection</a:t>
            </a:r>
          </a:p>
          <a:p>
            <a:r>
              <a:rPr lang="en-US" b="1" dirty="0"/>
              <a:t>Time Required for Permit Approval: 5 day</a:t>
            </a:r>
          </a:p>
          <a:p>
            <a:r>
              <a:rPr lang="en-US" b="1" dirty="0"/>
              <a:t>Vegetative Debris Reduction Efforts were initiated 35 days after Maria Hurricane Event</a:t>
            </a:r>
          </a:p>
          <a:p>
            <a:endParaRPr lang="en-US" dirty="0"/>
          </a:p>
        </p:txBody>
      </p:sp>
    </p:spTree>
    <p:extLst>
      <p:ext uri="{BB962C8B-B14F-4D97-AF65-F5344CB8AC3E}">
        <p14:creationId xmlns:p14="http://schemas.microsoft.com/office/powerpoint/2010/main" val="1818469911"/>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B35A8-2710-4FE9-8AD1-ACBE718A2F5F}"/>
              </a:ext>
            </a:extLst>
          </p:cNvPr>
          <p:cNvSpPr>
            <a:spLocks noGrp="1"/>
          </p:cNvSpPr>
          <p:nvPr>
            <p:ph type="title"/>
          </p:nvPr>
        </p:nvSpPr>
        <p:spPr>
          <a:xfrm>
            <a:off x="1253838" y="796388"/>
            <a:ext cx="9601196" cy="1303867"/>
          </a:xfrm>
        </p:spPr>
        <p:txBody>
          <a:bodyPr>
            <a:normAutofit/>
          </a:bodyPr>
          <a:lstStyle/>
          <a:p>
            <a:r>
              <a:rPr lang="en-US" sz="3200" b="1" i="1" dirty="0"/>
              <a:t>Handling of Vegetative Debris after Hurricane Maria</a:t>
            </a:r>
            <a:br>
              <a:rPr lang="en-US" sz="3200" b="1" i="1" dirty="0"/>
            </a:br>
            <a:r>
              <a:rPr lang="en-US" sz="3200" b="1" i="1" dirty="0"/>
              <a:t>Available Debris Infrastructure </a:t>
            </a:r>
            <a:endParaRPr lang="en-US" sz="3200" dirty="0"/>
          </a:p>
        </p:txBody>
      </p:sp>
      <p:sp>
        <p:nvSpPr>
          <p:cNvPr id="3" name="Text Placeholder 2">
            <a:extLst>
              <a:ext uri="{FF2B5EF4-FFF2-40B4-BE49-F238E27FC236}">
                <a16:creationId xmlns:a16="http://schemas.microsoft.com/office/drawing/2014/main" xmlns="" id="{9BED1831-4B8E-4835-A153-6B5C28DCE80C}"/>
              </a:ext>
            </a:extLst>
          </p:cNvPr>
          <p:cNvSpPr>
            <a:spLocks noGrp="1"/>
          </p:cNvSpPr>
          <p:nvPr>
            <p:ph type="body" idx="1"/>
          </p:nvPr>
        </p:nvSpPr>
        <p:spPr>
          <a:xfrm>
            <a:off x="1377696" y="2353539"/>
            <a:ext cx="4718304" cy="576262"/>
          </a:xfrm>
        </p:spPr>
        <p:txBody>
          <a:bodyPr anchor="t"/>
          <a:lstStyle/>
          <a:p>
            <a:pPr algn="ctr"/>
            <a:r>
              <a:rPr lang="en-US" b="1" dirty="0">
                <a:solidFill>
                  <a:schemeClr val="tx1">
                    <a:lumMod val="85000"/>
                    <a:lumOff val="15000"/>
                  </a:schemeClr>
                </a:solidFill>
              </a:rPr>
              <a:t>Hurricane Georges /1998</a:t>
            </a:r>
          </a:p>
          <a:p>
            <a:endParaRPr lang="en-US" dirty="0"/>
          </a:p>
        </p:txBody>
      </p:sp>
      <p:sp>
        <p:nvSpPr>
          <p:cNvPr id="4" name="Content Placeholder 3">
            <a:extLst>
              <a:ext uri="{FF2B5EF4-FFF2-40B4-BE49-F238E27FC236}">
                <a16:creationId xmlns:a16="http://schemas.microsoft.com/office/drawing/2014/main" xmlns="" id="{990F986A-FDFE-4CB9-B591-98121348C0DD}"/>
              </a:ext>
            </a:extLst>
          </p:cNvPr>
          <p:cNvSpPr>
            <a:spLocks noGrp="1"/>
          </p:cNvSpPr>
          <p:nvPr>
            <p:ph sz="half" idx="2"/>
          </p:nvPr>
        </p:nvSpPr>
        <p:spPr>
          <a:xfrm>
            <a:off x="1080655" y="2929801"/>
            <a:ext cx="4933049" cy="2946067"/>
          </a:xfrm>
        </p:spPr>
        <p:txBody>
          <a:bodyPr>
            <a:normAutofit fontScale="77500" lnSpcReduction="20000"/>
          </a:bodyPr>
          <a:lstStyle/>
          <a:p>
            <a:r>
              <a:rPr lang="en-US" sz="2700" dirty="0"/>
              <a:t>Landfills in Operation: 	</a:t>
            </a:r>
            <a:r>
              <a:rPr lang="en-US" sz="2700" b="1" dirty="0"/>
              <a:t>32 Sites</a:t>
            </a:r>
          </a:p>
          <a:p>
            <a:r>
              <a:rPr lang="en-US" sz="2700" dirty="0"/>
              <a:t>Composting Facilities:	</a:t>
            </a:r>
            <a:r>
              <a:rPr lang="en-US" sz="2700" b="1" dirty="0"/>
              <a:t>1 Site (Arecibo)</a:t>
            </a:r>
          </a:p>
          <a:p>
            <a:r>
              <a:rPr lang="en-US" sz="2700" dirty="0"/>
              <a:t>Grinders Available (SWMA): </a:t>
            </a:r>
            <a:r>
              <a:rPr lang="en-US" sz="2700" b="1" dirty="0"/>
              <a:t>5 Units</a:t>
            </a:r>
          </a:p>
          <a:p>
            <a:r>
              <a:rPr lang="en-US" sz="2700" dirty="0"/>
              <a:t>TDRS Sites:	             </a:t>
            </a:r>
            <a:r>
              <a:rPr lang="en-US" sz="2700" b="1" dirty="0"/>
              <a:t>1 at LMM Park</a:t>
            </a:r>
          </a:p>
          <a:p>
            <a:r>
              <a:rPr lang="en-US" sz="2700" dirty="0"/>
              <a:t>Mulch Material delivered </a:t>
            </a:r>
            <a:r>
              <a:rPr lang="en-US" sz="2700" b="1" dirty="0"/>
              <a:t>to the SJ Municipal Landfill for Daily Coverage</a:t>
            </a:r>
          </a:p>
          <a:p>
            <a:endParaRPr lang="en-US" dirty="0"/>
          </a:p>
        </p:txBody>
      </p:sp>
      <p:sp>
        <p:nvSpPr>
          <p:cNvPr id="5" name="Text Placeholder 4">
            <a:extLst>
              <a:ext uri="{FF2B5EF4-FFF2-40B4-BE49-F238E27FC236}">
                <a16:creationId xmlns:a16="http://schemas.microsoft.com/office/drawing/2014/main" xmlns="" id="{5C3674B0-C540-484A-BF3A-A44546161DAD}"/>
              </a:ext>
            </a:extLst>
          </p:cNvPr>
          <p:cNvSpPr>
            <a:spLocks noGrp="1"/>
          </p:cNvSpPr>
          <p:nvPr>
            <p:ph type="body" sz="quarter" idx="3"/>
          </p:nvPr>
        </p:nvSpPr>
        <p:spPr>
          <a:xfrm>
            <a:off x="6180671" y="2353539"/>
            <a:ext cx="4718304" cy="576262"/>
          </a:xfrm>
        </p:spPr>
        <p:txBody>
          <a:bodyPr anchor="t"/>
          <a:lstStyle/>
          <a:p>
            <a:pPr algn="ctr"/>
            <a:r>
              <a:rPr lang="en-US" b="1" dirty="0">
                <a:solidFill>
                  <a:schemeClr val="tx1">
                    <a:lumMod val="85000"/>
                    <a:lumOff val="15000"/>
                  </a:schemeClr>
                </a:solidFill>
              </a:rPr>
              <a:t>Hurricane Maria /2017</a:t>
            </a:r>
          </a:p>
          <a:p>
            <a:endParaRPr lang="en-US" dirty="0"/>
          </a:p>
        </p:txBody>
      </p:sp>
      <p:sp>
        <p:nvSpPr>
          <p:cNvPr id="6" name="Content Placeholder 5">
            <a:extLst>
              <a:ext uri="{FF2B5EF4-FFF2-40B4-BE49-F238E27FC236}">
                <a16:creationId xmlns:a16="http://schemas.microsoft.com/office/drawing/2014/main" xmlns="" id="{33C631A3-EDDB-4CEE-BEF8-67FC97162061}"/>
              </a:ext>
            </a:extLst>
          </p:cNvPr>
          <p:cNvSpPr>
            <a:spLocks noGrp="1"/>
          </p:cNvSpPr>
          <p:nvPr>
            <p:ph sz="quarter" idx="4"/>
          </p:nvPr>
        </p:nvSpPr>
        <p:spPr>
          <a:xfrm>
            <a:off x="6180671" y="2784764"/>
            <a:ext cx="5221620" cy="3269672"/>
          </a:xfrm>
        </p:spPr>
        <p:txBody>
          <a:bodyPr>
            <a:noAutofit/>
          </a:bodyPr>
          <a:lstStyle/>
          <a:p>
            <a:r>
              <a:rPr lang="en-US" sz="1900" dirty="0"/>
              <a:t>Approved EQB Landfills </a:t>
            </a:r>
            <a:r>
              <a:rPr lang="en-US" sz="1900" dirty="0">
                <a:solidFill>
                  <a:srgbClr val="FF0000"/>
                </a:solidFill>
              </a:rPr>
              <a:t>: </a:t>
            </a:r>
            <a:r>
              <a:rPr lang="en-US" sz="1900" b="1" dirty="0">
                <a:solidFill>
                  <a:srgbClr val="FF0000"/>
                </a:solidFill>
              </a:rPr>
              <a:t>13 Sites</a:t>
            </a:r>
          </a:p>
          <a:p>
            <a:r>
              <a:rPr lang="en-US" sz="1900" dirty="0"/>
              <a:t>Composting Facilities:	</a:t>
            </a:r>
            <a:r>
              <a:rPr lang="en-US" sz="1900" b="1" dirty="0">
                <a:solidFill>
                  <a:srgbClr val="FF0000"/>
                </a:solidFill>
              </a:rPr>
              <a:t>4 Commercial Sites </a:t>
            </a:r>
          </a:p>
          <a:p>
            <a:r>
              <a:rPr lang="en-US" sz="1900" dirty="0"/>
              <a:t>Grinders Available: </a:t>
            </a:r>
            <a:r>
              <a:rPr lang="en-US" sz="1900" b="1" dirty="0">
                <a:solidFill>
                  <a:srgbClr val="FF0000"/>
                </a:solidFill>
              </a:rPr>
              <a:t>11 Units plus 4 additional on private hands (Total of 15 Units),</a:t>
            </a:r>
          </a:p>
          <a:p>
            <a:r>
              <a:rPr lang="en-US" sz="1900" dirty="0"/>
              <a:t>TDRS Sites: </a:t>
            </a:r>
            <a:r>
              <a:rPr lang="en-US" sz="1900" b="1" dirty="0">
                <a:solidFill>
                  <a:srgbClr val="FF0000"/>
                </a:solidFill>
              </a:rPr>
              <a:t>9 operated under USACE, plus others handled by Individual Municipalities</a:t>
            </a:r>
          </a:p>
          <a:p>
            <a:r>
              <a:rPr lang="en-US" sz="1900" dirty="0"/>
              <a:t>Mulch Material </a:t>
            </a:r>
            <a:r>
              <a:rPr lang="en-US" sz="1900" b="1" dirty="0"/>
              <a:t>delivered to the </a:t>
            </a:r>
            <a:r>
              <a:rPr lang="en-US" sz="1900" b="1" dirty="0">
                <a:solidFill>
                  <a:srgbClr val="FF0000"/>
                </a:solidFill>
              </a:rPr>
              <a:t>13 EQB Approved Landfills </a:t>
            </a:r>
            <a:r>
              <a:rPr lang="en-US" sz="1900" b="1" dirty="0" smtClean="0">
                <a:solidFill>
                  <a:srgbClr val="FF0000"/>
                </a:solidFill>
              </a:rPr>
              <a:t>for </a:t>
            </a:r>
            <a:r>
              <a:rPr lang="en-US" sz="1900" b="1" dirty="0">
                <a:solidFill>
                  <a:srgbClr val="FF0000"/>
                </a:solidFill>
              </a:rPr>
              <a:t>Daily Coverage, plus to 18 Agricultural Farms </a:t>
            </a:r>
          </a:p>
        </p:txBody>
      </p:sp>
      <p:sp>
        <p:nvSpPr>
          <p:cNvPr id="16" name="TextBox 15">
            <a:extLst>
              <a:ext uri="{FF2B5EF4-FFF2-40B4-BE49-F238E27FC236}">
                <a16:creationId xmlns:a16="http://schemas.microsoft.com/office/drawing/2014/main" xmlns="" id="{72881DBC-D4C2-4B9D-8FE1-D8E16875C3DA}"/>
              </a:ext>
            </a:extLst>
          </p:cNvPr>
          <p:cNvSpPr txBox="1"/>
          <p:nvPr/>
        </p:nvSpPr>
        <p:spPr>
          <a:xfrm>
            <a:off x="886691" y="1909290"/>
            <a:ext cx="10418618" cy="369332"/>
          </a:xfrm>
          <a:prstGeom prst="rect">
            <a:avLst/>
          </a:prstGeom>
          <a:noFill/>
        </p:spPr>
        <p:txBody>
          <a:bodyPr wrap="square" rtlCol="0">
            <a:spAutoFit/>
          </a:bodyPr>
          <a:lstStyle/>
          <a:p>
            <a:r>
              <a:rPr lang="en-US" b="1" i="1" dirty="0">
                <a:solidFill>
                  <a:srgbClr val="FF0000"/>
                </a:solidFill>
              </a:rPr>
              <a:t>TDRS  &amp; Farms Sites must be Readily Available and  Pre-Approved as part of the PR Disaster Work Plan </a:t>
            </a:r>
          </a:p>
        </p:txBody>
      </p:sp>
    </p:spTree>
    <p:extLst>
      <p:ext uri="{BB962C8B-B14F-4D97-AF65-F5344CB8AC3E}">
        <p14:creationId xmlns:p14="http://schemas.microsoft.com/office/powerpoint/2010/main" val="125768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0" name="Picture 27">
            <a:extLst>
              <a:ext uri="{FF2B5EF4-FFF2-40B4-BE49-F238E27FC236}">
                <a16:creationId xmlns:a16="http://schemas.microsoft.com/office/drawing/2014/main" xmlns="" id="{B8CC2EF2-10A6-4461-BA41-3697D04FD1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41" name="Straight Connector 29">
            <a:extLst>
              <a:ext uri="{FF2B5EF4-FFF2-40B4-BE49-F238E27FC236}">
                <a16:creationId xmlns:a16="http://schemas.microsoft.com/office/drawing/2014/main" xmlns="" id="{EF0C637C-DE70-432E-88A0-528B247D3E4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42" name="Picture 31">
            <a:extLst>
              <a:ext uri="{FF2B5EF4-FFF2-40B4-BE49-F238E27FC236}">
                <a16:creationId xmlns:a16="http://schemas.microsoft.com/office/drawing/2014/main" xmlns="" id="{FE1EDB12-E823-499E-955C-286265B422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43" name="Straight Connector 33">
            <a:extLst>
              <a:ext uri="{FF2B5EF4-FFF2-40B4-BE49-F238E27FC236}">
                <a16:creationId xmlns:a16="http://schemas.microsoft.com/office/drawing/2014/main" xmlns="" id="{A0E929BF-D26E-44D4-89D4-6E7400575D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35">
            <a:extLst>
              <a:ext uri="{FF2B5EF4-FFF2-40B4-BE49-F238E27FC236}">
                <a16:creationId xmlns:a16="http://schemas.microsoft.com/office/drawing/2014/main" xmlns="" id="{EA9F2028-BF4D-4B49-AFE1-8A9503C37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Image result for Maria Puerto Rico After Hurricane">
            <a:hlinkClick r:id="rId4"/>
            <a:extLst>
              <a:ext uri="{FF2B5EF4-FFF2-40B4-BE49-F238E27FC236}">
                <a16:creationId xmlns:a16="http://schemas.microsoft.com/office/drawing/2014/main" xmlns="" id="{6F1A26E9-F36F-456D-9896-E5BA931C03C2}"/>
              </a:ext>
            </a:extLst>
          </p:cNvPr>
          <p:cNvPicPr>
            <a:picLocks noGrp="1"/>
          </p:cNvPicPr>
          <p:nvPr>
            <p:ph type="pic" idx="1"/>
          </p:nvPr>
        </p:nvPicPr>
        <p:blipFill rotWithShape="1">
          <a:blip r:embed="rId5" cstate="email">
            <a:extLst>
              <a:ext uri="{28A0092B-C50C-407E-A947-70E740481C1C}">
                <a14:useLocalDpi xmlns:a14="http://schemas.microsoft.com/office/drawing/2010/main"/>
              </a:ext>
            </a:extLst>
          </a:blip>
          <a:srcRect b="-1"/>
          <a:stretch/>
        </p:blipFill>
        <p:spPr>
          <a:xfrm>
            <a:off x="1412683" y="1410208"/>
            <a:ext cx="3876801" cy="3858780"/>
          </a:xfrm>
          <a:prstGeom prst="rect">
            <a:avLst/>
          </a:prstGeom>
        </p:spPr>
      </p:pic>
      <p:sp>
        <p:nvSpPr>
          <p:cNvPr id="5" name="Title 4">
            <a:extLst>
              <a:ext uri="{FF2B5EF4-FFF2-40B4-BE49-F238E27FC236}">
                <a16:creationId xmlns:a16="http://schemas.microsoft.com/office/drawing/2014/main" xmlns="" id="{CBA38D2F-2429-4C96-9676-EF93299F7F30}"/>
              </a:ext>
            </a:extLst>
          </p:cNvPr>
          <p:cNvSpPr>
            <a:spLocks noGrp="1"/>
          </p:cNvSpPr>
          <p:nvPr>
            <p:ph type="title"/>
          </p:nvPr>
        </p:nvSpPr>
        <p:spPr>
          <a:xfrm>
            <a:off x="6044817" y="758274"/>
            <a:ext cx="4802185" cy="1303867"/>
          </a:xfrm>
        </p:spPr>
        <p:txBody>
          <a:bodyPr vert="horz" lIns="91440" tIns="45720" rIns="91440" bIns="45720" rtlCol="0" anchor="ctr">
            <a:normAutofit/>
          </a:bodyPr>
          <a:lstStyle/>
          <a:p>
            <a:pPr>
              <a:lnSpc>
                <a:spcPct val="90000"/>
              </a:lnSpc>
            </a:pPr>
            <a:r>
              <a:rPr lang="en-US" sz="3100" dirty="0"/>
              <a:t>Handling of Vegetative Debris after Hurricane Maria</a:t>
            </a:r>
          </a:p>
        </p:txBody>
      </p:sp>
      <p:sp>
        <p:nvSpPr>
          <p:cNvPr id="7" name="Text Placeholder 6">
            <a:extLst>
              <a:ext uri="{FF2B5EF4-FFF2-40B4-BE49-F238E27FC236}">
                <a16:creationId xmlns:a16="http://schemas.microsoft.com/office/drawing/2014/main" xmlns="" id="{74484E78-0603-485C-806E-DAF6CC3D260C}"/>
              </a:ext>
            </a:extLst>
          </p:cNvPr>
          <p:cNvSpPr>
            <a:spLocks noGrp="1"/>
          </p:cNvSpPr>
          <p:nvPr>
            <p:ph type="body" sz="half" idx="2"/>
          </p:nvPr>
        </p:nvSpPr>
        <p:spPr>
          <a:xfrm>
            <a:off x="5805714" y="2421466"/>
            <a:ext cx="5675086" cy="3678260"/>
          </a:xfrm>
        </p:spPr>
        <p:txBody>
          <a:bodyPr vert="horz" lIns="91440" tIns="45720" rIns="91440" bIns="45720" rtlCol="0" anchor="t">
            <a:normAutofit fontScale="92500" lnSpcReduction="20000"/>
          </a:bodyPr>
          <a:lstStyle/>
          <a:p>
            <a:r>
              <a:rPr lang="en-US" b="1" dirty="0"/>
              <a:t>Hauling and Processing the 1.92 MM cy of Vegetative Debris received at the TDRS</a:t>
            </a:r>
          </a:p>
          <a:p>
            <a:pPr algn="l"/>
            <a:r>
              <a:rPr lang="en-US" dirty="0"/>
              <a:t>Once Vegetative Debris Material was hauled:</a:t>
            </a:r>
          </a:p>
          <a:p>
            <a:pPr lvl="1">
              <a:buFont typeface="Arial"/>
              <a:buChar char="•"/>
            </a:pPr>
            <a:r>
              <a:rPr lang="en-US" sz="1800" b="1" dirty="0">
                <a:solidFill>
                  <a:srgbClr val="FF0000"/>
                </a:solidFill>
              </a:rPr>
              <a:t>Significant portion of vegetative debris was mixed with C&amp;D material </a:t>
            </a:r>
            <a:r>
              <a:rPr lang="en-US" sz="1800" dirty="0"/>
              <a:t>limiting its re-utilization capabilities and forcing us to haul said material to one of the Approved Landfills, (345,000 cy)</a:t>
            </a:r>
          </a:p>
          <a:p>
            <a:pPr lvl="1">
              <a:buFont typeface="Arial"/>
              <a:buChar char="•"/>
            </a:pPr>
            <a:r>
              <a:rPr lang="en-US" sz="1800" b="1" dirty="0">
                <a:solidFill>
                  <a:srgbClr val="FF0000"/>
                </a:solidFill>
              </a:rPr>
              <a:t>Reduction Rates of Grinded Debris was less than established </a:t>
            </a:r>
            <a:r>
              <a:rPr lang="en-US" sz="1800" dirty="0"/>
              <a:t>by FEMA Operations Manual</a:t>
            </a:r>
          </a:p>
          <a:p>
            <a:pPr lvl="1">
              <a:buFont typeface="Arial"/>
              <a:buChar char="•"/>
            </a:pPr>
            <a:r>
              <a:rPr lang="en-US" sz="1800" b="1" dirty="0">
                <a:solidFill>
                  <a:srgbClr val="FF0000"/>
                </a:solidFill>
              </a:rPr>
              <a:t>Soil was mixed with the Vegetative Debris </a:t>
            </a:r>
            <a:r>
              <a:rPr lang="en-US" sz="1800" dirty="0"/>
              <a:t>forcing us to utilize Power Screens Units.</a:t>
            </a:r>
          </a:p>
          <a:p>
            <a:pPr lvl="1">
              <a:buFont typeface="Arial"/>
              <a:buChar char="•"/>
            </a:pPr>
            <a:r>
              <a:rPr lang="en-US" sz="1800" b="1" dirty="0">
                <a:solidFill>
                  <a:srgbClr val="FF0000"/>
                </a:solidFill>
              </a:rPr>
              <a:t>Over 900,000 cy of Vegetative Debris was beneficially re-utilized.</a:t>
            </a:r>
          </a:p>
          <a:p>
            <a:pPr algn="l">
              <a:buFont typeface="Arial"/>
              <a:buChar char="•"/>
            </a:pPr>
            <a:endParaRPr lang="en-US" dirty="0"/>
          </a:p>
          <a:p>
            <a:pPr algn="l">
              <a:buFont typeface="Arial"/>
              <a:buChar char="•"/>
            </a:pPr>
            <a:endParaRPr lang="en-US" dirty="0"/>
          </a:p>
        </p:txBody>
      </p:sp>
      <p:sp>
        <p:nvSpPr>
          <p:cNvPr id="12" name="TextBox 11">
            <a:extLst>
              <a:ext uri="{FF2B5EF4-FFF2-40B4-BE49-F238E27FC236}">
                <a16:creationId xmlns:a16="http://schemas.microsoft.com/office/drawing/2014/main" xmlns="" id="{4566097B-9B37-40C4-976D-F7DBEA3CA2F6}"/>
              </a:ext>
            </a:extLst>
          </p:cNvPr>
          <p:cNvSpPr txBox="1"/>
          <p:nvPr/>
        </p:nvSpPr>
        <p:spPr>
          <a:xfrm>
            <a:off x="5913178" y="1747925"/>
            <a:ext cx="5567622" cy="707886"/>
          </a:xfrm>
          <a:prstGeom prst="rect">
            <a:avLst/>
          </a:prstGeom>
          <a:noFill/>
        </p:spPr>
        <p:txBody>
          <a:bodyPr wrap="square" rtlCol="0">
            <a:spAutoFit/>
          </a:bodyPr>
          <a:lstStyle/>
          <a:p>
            <a:pPr algn="ctr"/>
            <a:r>
              <a:rPr lang="en-US" sz="2000" b="1" dirty="0">
                <a:solidFill>
                  <a:srgbClr val="FF0000"/>
                </a:solidFill>
              </a:rPr>
              <a:t>Factors that Limited the Beneficial Reutilization of Vegetative Debris</a:t>
            </a:r>
          </a:p>
        </p:txBody>
      </p:sp>
    </p:spTree>
    <p:extLst>
      <p:ext uri="{BB962C8B-B14F-4D97-AF65-F5344CB8AC3E}">
        <p14:creationId xmlns:p14="http://schemas.microsoft.com/office/powerpoint/2010/main" val="174862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A3BAC-E676-48D9-951C-0679EB152920}"/>
              </a:ext>
            </a:extLst>
          </p:cNvPr>
          <p:cNvSpPr>
            <a:spLocks noGrp="1"/>
          </p:cNvSpPr>
          <p:nvPr>
            <p:ph type="title"/>
          </p:nvPr>
        </p:nvSpPr>
        <p:spPr/>
        <p:txBody>
          <a:bodyPr>
            <a:normAutofit fontScale="90000"/>
          </a:bodyPr>
          <a:lstStyle/>
          <a:p>
            <a:r>
              <a:rPr lang="en-US" sz="3200" b="1" dirty="0"/>
              <a:t>Handling of Vegetative Debris after Hurricane Maria</a:t>
            </a:r>
            <a:br>
              <a:rPr lang="en-US" sz="3200" b="1" dirty="0"/>
            </a:br>
            <a:r>
              <a:rPr lang="en-US" sz="3200" b="1" dirty="0">
                <a:solidFill>
                  <a:srgbClr val="FF0000"/>
                </a:solidFill>
              </a:rPr>
              <a:t>Lessons Learned &amp; Recommended Updates in the </a:t>
            </a:r>
            <a:br>
              <a:rPr lang="en-US" sz="3200" b="1" dirty="0">
                <a:solidFill>
                  <a:srgbClr val="FF0000"/>
                </a:solidFill>
              </a:rPr>
            </a:br>
            <a:r>
              <a:rPr lang="en-US" sz="3200" b="1" dirty="0">
                <a:solidFill>
                  <a:srgbClr val="FF0000"/>
                </a:solidFill>
              </a:rPr>
              <a:t>State Disaster Work Plan </a:t>
            </a:r>
            <a:endParaRPr lang="en-US" sz="3200" dirty="0">
              <a:solidFill>
                <a:srgbClr val="FF0000"/>
              </a:solidFill>
            </a:endParaRPr>
          </a:p>
        </p:txBody>
      </p:sp>
      <p:sp>
        <p:nvSpPr>
          <p:cNvPr id="3" name="Content Placeholder 2">
            <a:extLst>
              <a:ext uri="{FF2B5EF4-FFF2-40B4-BE49-F238E27FC236}">
                <a16:creationId xmlns:a16="http://schemas.microsoft.com/office/drawing/2014/main" xmlns="" id="{0A34D85C-418A-4849-A3E1-EEEFFE1AC790}"/>
              </a:ext>
            </a:extLst>
          </p:cNvPr>
          <p:cNvSpPr>
            <a:spLocks noGrp="1"/>
          </p:cNvSpPr>
          <p:nvPr>
            <p:ph idx="1"/>
          </p:nvPr>
        </p:nvSpPr>
        <p:spPr>
          <a:xfrm>
            <a:off x="928255" y="2556932"/>
            <a:ext cx="10210800" cy="3318936"/>
          </a:xfrm>
        </p:spPr>
        <p:txBody>
          <a:bodyPr>
            <a:normAutofit fontScale="85000" lnSpcReduction="10000"/>
          </a:bodyPr>
          <a:lstStyle/>
          <a:p>
            <a:pPr marL="234950" indent="-234950"/>
            <a:r>
              <a:rPr lang="en-US" b="1" dirty="0"/>
              <a:t>PRE-APPROVED Temporary Debris Reduction Sites (TDRS) and Potential Composting / Agricultural Farms meeting FEMA / EQB regulatory Requirements,</a:t>
            </a:r>
          </a:p>
          <a:p>
            <a:pPr marL="234950" indent="-234950"/>
            <a:r>
              <a:rPr lang="en-US" b="1" dirty="0">
                <a:solidFill>
                  <a:schemeClr val="tx1">
                    <a:lumMod val="95000"/>
                    <a:lumOff val="5000"/>
                  </a:schemeClr>
                </a:solidFill>
              </a:rPr>
              <a:t>Develop a standardized  Joint Permit Application Forms </a:t>
            </a:r>
            <a:r>
              <a:rPr lang="en-US" dirty="0">
                <a:solidFill>
                  <a:schemeClr val="tx1">
                    <a:lumMod val="95000"/>
                    <a:lumOff val="5000"/>
                  </a:schemeClr>
                </a:solidFill>
              </a:rPr>
              <a:t>that could be utilized at all State &amp; Federal Regulatory Agencies,</a:t>
            </a:r>
          </a:p>
          <a:p>
            <a:pPr marL="234950" indent="-234950"/>
            <a:r>
              <a:rPr lang="en-US" dirty="0">
                <a:solidFill>
                  <a:schemeClr val="tx1">
                    <a:lumMod val="95000"/>
                    <a:lumOff val="5000"/>
                  </a:schemeClr>
                </a:solidFill>
              </a:rPr>
              <a:t>Facilitate options under which the </a:t>
            </a:r>
            <a:r>
              <a:rPr lang="en-US" b="1" dirty="0">
                <a:solidFill>
                  <a:schemeClr val="tx1">
                    <a:lumMod val="95000"/>
                    <a:lumOff val="5000"/>
                  </a:schemeClr>
                </a:solidFill>
              </a:rPr>
              <a:t>GIS Data Bank required for the completion of the Initial Environmental Evaluation efforts could be available.</a:t>
            </a:r>
          </a:p>
          <a:p>
            <a:pPr marL="234950" indent="-234950"/>
            <a:r>
              <a:rPr lang="en-US" dirty="0">
                <a:solidFill>
                  <a:schemeClr val="tx1">
                    <a:lumMod val="95000"/>
                    <a:lumOff val="5000"/>
                  </a:schemeClr>
                </a:solidFill>
              </a:rPr>
              <a:t>Establish a </a:t>
            </a:r>
            <a:r>
              <a:rPr lang="en-US" b="1" dirty="0">
                <a:solidFill>
                  <a:schemeClr val="tx1">
                    <a:lumMod val="95000"/>
                    <a:lumOff val="5000"/>
                  </a:schemeClr>
                </a:solidFill>
              </a:rPr>
              <a:t>Pre-Disaster Work Plan where all state holders are fully aware of its contribution and responsibilities</a:t>
            </a:r>
            <a:r>
              <a:rPr lang="en-US" dirty="0">
                <a:solidFill>
                  <a:schemeClr val="tx1">
                    <a:lumMod val="95000"/>
                    <a:lumOff val="5000"/>
                  </a:schemeClr>
                </a:solidFill>
              </a:rPr>
              <a:t>,</a:t>
            </a:r>
          </a:p>
          <a:p>
            <a:pPr marL="234950" indent="-234950"/>
            <a:r>
              <a:rPr lang="en-US" b="1" dirty="0">
                <a:solidFill>
                  <a:schemeClr val="tx1">
                    <a:lumMod val="95000"/>
                    <a:lumOff val="5000"/>
                  </a:schemeClr>
                </a:solidFill>
              </a:rPr>
              <a:t>Negotiate Disposal and Re-Utilization fees </a:t>
            </a:r>
            <a:r>
              <a:rPr lang="en-US" dirty="0">
                <a:solidFill>
                  <a:schemeClr val="tx1">
                    <a:lumMod val="95000"/>
                    <a:lumOff val="5000"/>
                  </a:schemeClr>
                </a:solidFill>
              </a:rPr>
              <a:t>covering all products to be handled,</a:t>
            </a:r>
          </a:p>
          <a:p>
            <a:endParaRPr lang="en-US" b="1" dirty="0"/>
          </a:p>
          <a:p>
            <a:endParaRPr lang="en-US" dirty="0"/>
          </a:p>
        </p:txBody>
      </p:sp>
    </p:spTree>
    <p:extLst>
      <p:ext uri="{BB962C8B-B14F-4D97-AF65-F5344CB8AC3E}">
        <p14:creationId xmlns:p14="http://schemas.microsoft.com/office/powerpoint/2010/main" val="68851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81C68-8A88-4D66-8D0E-E44F1A239F8F}"/>
              </a:ext>
            </a:extLst>
          </p:cNvPr>
          <p:cNvSpPr>
            <a:spLocks noGrp="1"/>
          </p:cNvSpPr>
          <p:nvPr>
            <p:ph type="title"/>
          </p:nvPr>
        </p:nvSpPr>
        <p:spPr/>
        <p:txBody>
          <a:bodyPr>
            <a:noAutofit/>
          </a:bodyPr>
          <a:lstStyle/>
          <a:p>
            <a:r>
              <a:rPr lang="en-US" sz="2900" b="1" dirty="0"/>
              <a:t>Handling of Vegetative Debris after Hurricane Maria</a:t>
            </a:r>
            <a:br>
              <a:rPr lang="en-US" sz="2900" b="1" dirty="0"/>
            </a:br>
            <a:r>
              <a:rPr lang="en-US" sz="2900" b="1" dirty="0">
                <a:solidFill>
                  <a:srgbClr val="FF0000"/>
                </a:solidFill>
              </a:rPr>
              <a:t>Lessons Learned &amp; Recommended Updates in the State Disaster Work Plan </a:t>
            </a:r>
            <a:endParaRPr lang="en-US" sz="2900" dirty="0">
              <a:solidFill>
                <a:srgbClr val="FF0000"/>
              </a:solidFill>
            </a:endParaRPr>
          </a:p>
        </p:txBody>
      </p:sp>
      <p:sp>
        <p:nvSpPr>
          <p:cNvPr id="3" name="Content Placeholder 2">
            <a:extLst>
              <a:ext uri="{FF2B5EF4-FFF2-40B4-BE49-F238E27FC236}">
                <a16:creationId xmlns:a16="http://schemas.microsoft.com/office/drawing/2014/main" xmlns="" id="{50369F34-6373-4451-9DC3-260B36613EE6}"/>
              </a:ext>
            </a:extLst>
          </p:cNvPr>
          <p:cNvSpPr>
            <a:spLocks noGrp="1"/>
          </p:cNvSpPr>
          <p:nvPr>
            <p:ph idx="1"/>
          </p:nvPr>
        </p:nvSpPr>
        <p:spPr>
          <a:xfrm>
            <a:off x="942110" y="2479963"/>
            <a:ext cx="10474036" cy="3532909"/>
          </a:xfrm>
        </p:spPr>
        <p:txBody>
          <a:bodyPr>
            <a:normAutofit fontScale="32500" lnSpcReduction="20000"/>
          </a:bodyPr>
          <a:lstStyle/>
          <a:p>
            <a:pPr marL="234950" lvl="1" indent="-234950"/>
            <a:r>
              <a:rPr lang="en-US" sz="6200" b="1" dirty="0"/>
              <a:t>By Pre-approving the TDRS / Mulch Re-utilization Farms before the Disaster Event, Debris Hauling and Processing Efforts related with the Debris Mission could be initiated faster and the work load of the FEMA / EQB personnel will be completed faster</a:t>
            </a:r>
            <a:r>
              <a:rPr lang="en-US" sz="5000" b="1" dirty="0"/>
              <a:t>.</a:t>
            </a:r>
          </a:p>
          <a:p>
            <a:pPr marL="234950" lvl="1" indent="-234950"/>
            <a:r>
              <a:rPr lang="en-US" sz="6200" b="1" dirty="0"/>
              <a:t>Educate all Parties involved on the importance of collecting all vegetative debris as cleaned as possible, </a:t>
            </a:r>
            <a:r>
              <a:rPr lang="en-US" sz="6200" dirty="0"/>
              <a:t>(This will increase our Vegetative material Re-utilization Rate over 50%),</a:t>
            </a:r>
          </a:p>
          <a:p>
            <a:pPr marL="234950" lvl="1" indent="-234950"/>
            <a:r>
              <a:rPr lang="en-US" sz="6200" b="1" dirty="0"/>
              <a:t>Incorporate the utilization of Power Screens Units </a:t>
            </a:r>
            <a:r>
              <a:rPr lang="en-US" sz="6200" dirty="0"/>
              <a:t>as part of the operational and gridding equipment Set-Up.</a:t>
            </a:r>
          </a:p>
          <a:p>
            <a:pPr lvl="1"/>
            <a:endParaRPr lang="en-US" sz="4200" dirty="0"/>
          </a:p>
          <a:p>
            <a:pPr marL="457200" lvl="1" indent="0" algn="ctr">
              <a:buNone/>
            </a:pPr>
            <a:r>
              <a:rPr lang="en-US" sz="6200" dirty="0"/>
              <a:t>THANKS FOR THE INVITATION TO THE </a:t>
            </a:r>
          </a:p>
          <a:p>
            <a:pPr marL="457200" lvl="1" indent="0" algn="ctr">
              <a:buNone/>
            </a:pPr>
            <a:r>
              <a:rPr lang="en-US" sz="5500" dirty="0"/>
              <a:t>1</a:t>
            </a:r>
            <a:r>
              <a:rPr lang="en-US" sz="5500" baseline="30000" dirty="0"/>
              <a:t>st</a:t>
            </a:r>
            <a:r>
              <a:rPr lang="en-US" sz="5500" dirty="0"/>
              <a:t> Puerto Rico Organic Recycling Submit</a:t>
            </a:r>
          </a:p>
          <a:p>
            <a:pPr marL="457200" lvl="1" indent="0" algn="ctr">
              <a:buNone/>
            </a:pPr>
            <a:r>
              <a:rPr lang="en-US" sz="5500" dirty="0"/>
              <a:t>Eng. Danny Pagan, PE</a:t>
            </a:r>
          </a:p>
          <a:p>
            <a:pPr lvl="1"/>
            <a:endParaRPr lang="en-US" sz="5500" b="1" dirty="0">
              <a:solidFill>
                <a:srgbClr val="FF0000"/>
              </a:solidFill>
            </a:endParaRPr>
          </a:p>
          <a:p>
            <a:pPr marL="0" indent="0">
              <a:buNone/>
            </a:pPr>
            <a:endParaRPr lang="en-US" dirty="0"/>
          </a:p>
        </p:txBody>
      </p:sp>
    </p:spTree>
    <p:extLst>
      <p:ext uri="{BB962C8B-B14F-4D97-AF65-F5344CB8AC3E}">
        <p14:creationId xmlns:p14="http://schemas.microsoft.com/office/powerpoint/2010/main" val="129039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C140D-6E47-40E5-8456-8BD2AC70B6C1}"/>
              </a:ext>
            </a:extLst>
          </p:cNvPr>
          <p:cNvSpPr>
            <a:spLocks noGrp="1"/>
          </p:cNvSpPr>
          <p:nvPr>
            <p:ph type="title"/>
          </p:nvPr>
        </p:nvSpPr>
        <p:spPr>
          <a:xfrm>
            <a:off x="1295402" y="982132"/>
            <a:ext cx="9601196" cy="1414791"/>
          </a:xfrm>
        </p:spPr>
        <p:txBody>
          <a:bodyPr>
            <a:normAutofit fontScale="90000"/>
          </a:bodyPr>
          <a:lstStyle/>
          <a:p>
            <a:r>
              <a:rPr lang="en-US" sz="3100" b="1" i="1" dirty="0"/>
              <a:t>Handling of Vegetative Debris after Hurricane Maria</a:t>
            </a:r>
            <a:r>
              <a:rPr lang="en-US" dirty="0"/>
              <a:t/>
            </a:r>
            <a:br>
              <a:rPr lang="en-US" dirty="0"/>
            </a:br>
            <a:r>
              <a:rPr lang="en-US" dirty="0"/>
              <a:t>Hurricanes Data Comparison</a:t>
            </a:r>
          </a:p>
        </p:txBody>
      </p:sp>
      <p:sp>
        <p:nvSpPr>
          <p:cNvPr id="5" name="Text Placeholder 4">
            <a:extLst>
              <a:ext uri="{FF2B5EF4-FFF2-40B4-BE49-F238E27FC236}">
                <a16:creationId xmlns:a16="http://schemas.microsoft.com/office/drawing/2014/main" xmlns="" id="{596F0617-E067-4A3A-80E9-40C3AA479D9B}"/>
              </a:ext>
            </a:extLst>
          </p:cNvPr>
          <p:cNvSpPr>
            <a:spLocks noGrp="1"/>
          </p:cNvSpPr>
          <p:nvPr>
            <p:ph type="body" idx="1"/>
          </p:nvPr>
        </p:nvSpPr>
        <p:spPr/>
        <p:txBody>
          <a:bodyPr/>
          <a:lstStyle/>
          <a:p>
            <a:pPr algn="ctr"/>
            <a:r>
              <a:rPr lang="en-US" b="1" dirty="0">
                <a:solidFill>
                  <a:schemeClr val="tx1">
                    <a:lumMod val="85000"/>
                    <a:lumOff val="15000"/>
                  </a:schemeClr>
                </a:solidFill>
              </a:rPr>
              <a:t>Hurricane Georges /1998</a:t>
            </a:r>
          </a:p>
        </p:txBody>
      </p:sp>
      <p:sp>
        <p:nvSpPr>
          <p:cNvPr id="6" name="Content Placeholder 5">
            <a:extLst>
              <a:ext uri="{FF2B5EF4-FFF2-40B4-BE49-F238E27FC236}">
                <a16:creationId xmlns:a16="http://schemas.microsoft.com/office/drawing/2014/main" xmlns="" id="{84328E2B-7638-4C79-8D7C-A29CB7293B98}"/>
              </a:ext>
            </a:extLst>
          </p:cNvPr>
          <p:cNvSpPr>
            <a:spLocks noGrp="1"/>
          </p:cNvSpPr>
          <p:nvPr>
            <p:ph sz="half" idx="2"/>
          </p:nvPr>
        </p:nvSpPr>
        <p:spPr>
          <a:xfrm>
            <a:off x="1347093" y="2800245"/>
            <a:ext cx="4718304" cy="2814012"/>
          </a:xfrm>
        </p:spPr>
        <p:txBody>
          <a:bodyPr anchor="ctr"/>
          <a:lstStyle/>
          <a:p>
            <a:r>
              <a:rPr lang="en-US" b="1" dirty="0"/>
              <a:t>Category:</a:t>
            </a:r>
            <a:r>
              <a:rPr lang="en-US" dirty="0"/>
              <a:t>			 3 Hurricane</a:t>
            </a:r>
          </a:p>
          <a:p>
            <a:r>
              <a:rPr lang="en-US" b="1" dirty="0"/>
              <a:t>Sustained Winds: </a:t>
            </a:r>
            <a:r>
              <a:rPr lang="en-US" dirty="0"/>
              <a:t>	115 MPH</a:t>
            </a:r>
          </a:p>
          <a:p>
            <a:r>
              <a:rPr lang="en-US" b="1" dirty="0"/>
              <a:t>Wind Gust of: </a:t>
            </a:r>
            <a:r>
              <a:rPr lang="en-US" dirty="0"/>
              <a:t>		150 MPH</a:t>
            </a:r>
          </a:p>
        </p:txBody>
      </p:sp>
      <p:sp>
        <p:nvSpPr>
          <p:cNvPr id="7" name="Text Placeholder 6">
            <a:extLst>
              <a:ext uri="{FF2B5EF4-FFF2-40B4-BE49-F238E27FC236}">
                <a16:creationId xmlns:a16="http://schemas.microsoft.com/office/drawing/2014/main" xmlns="" id="{7E155782-2A11-482B-95C8-7EAA06164B01}"/>
              </a:ext>
            </a:extLst>
          </p:cNvPr>
          <p:cNvSpPr>
            <a:spLocks noGrp="1"/>
          </p:cNvSpPr>
          <p:nvPr>
            <p:ph type="body" sz="quarter" idx="3"/>
          </p:nvPr>
        </p:nvSpPr>
        <p:spPr>
          <a:xfrm>
            <a:off x="6163614" y="2667000"/>
            <a:ext cx="4718304" cy="576262"/>
          </a:xfrm>
        </p:spPr>
        <p:txBody>
          <a:bodyPr/>
          <a:lstStyle/>
          <a:p>
            <a:pPr algn="ctr"/>
            <a:r>
              <a:rPr lang="en-US" b="1" dirty="0">
                <a:solidFill>
                  <a:schemeClr val="tx1">
                    <a:lumMod val="85000"/>
                    <a:lumOff val="15000"/>
                  </a:schemeClr>
                </a:solidFill>
              </a:rPr>
              <a:t>Hurricane Maria /2017</a:t>
            </a:r>
          </a:p>
        </p:txBody>
      </p:sp>
      <p:sp>
        <p:nvSpPr>
          <p:cNvPr id="8" name="Content Placeholder 7">
            <a:extLst>
              <a:ext uri="{FF2B5EF4-FFF2-40B4-BE49-F238E27FC236}">
                <a16:creationId xmlns:a16="http://schemas.microsoft.com/office/drawing/2014/main" xmlns="" id="{41884F40-E36D-4248-A6A7-E84E42605C08}"/>
              </a:ext>
            </a:extLst>
          </p:cNvPr>
          <p:cNvSpPr>
            <a:spLocks noGrp="1"/>
          </p:cNvSpPr>
          <p:nvPr>
            <p:ph sz="quarter" idx="4"/>
          </p:nvPr>
        </p:nvSpPr>
        <p:spPr>
          <a:xfrm>
            <a:off x="6222234" y="3243262"/>
            <a:ext cx="4719848" cy="2370995"/>
          </a:xfrm>
        </p:spPr>
        <p:txBody>
          <a:bodyPr anchor="ctr"/>
          <a:lstStyle/>
          <a:p>
            <a:r>
              <a:rPr lang="en-US" b="1" dirty="0"/>
              <a:t>Category:</a:t>
            </a:r>
            <a:r>
              <a:rPr lang="en-US" dirty="0"/>
              <a:t>			 4-5 Hurricane</a:t>
            </a:r>
          </a:p>
          <a:p>
            <a:r>
              <a:rPr lang="en-US" b="1" dirty="0"/>
              <a:t>Sustained Winds: </a:t>
            </a:r>
            <a:r>
              <a:rPr lang="en-US" dirty="0"/>
              <a:t>	150 MPH</a:t>
            </a:r>
          </a:p>
          <a:p>
            <a:r>
              <a:rPr lang="en-US" b="1" dirty="0"/>
              <a:t>Wind Gust of: </a:t>
            </a:r>
            <a:r>
              <a:rPr lang="en-US" dirty="0"/>
              <a:t>		185 MPH </a:t>
            </a:r>
            <a:endParaRPr lang="en-US" sz="2000" dirty="0"/>
          </a:p>
          <a:p>
            <a:pPr marL="0" indent="0">
              <a:buNone/>
            </a:pPr>
            <a:endParaRPr lang="en-US" dirty="0"/>
          </a:p>
        </p:txBody>
      </p:sp>
      <p:sp>
        <p:nvSpPr>
          <p:cNvPr id="9" name="TextBox 8">
            <a:extLst>
              <a:ext uri="{FF2B5EF4-FFF2-40B4-BE49-F238E27FC236}">
                <a16:creationId xmlns:a16="http://schemas.microsoft.com/office/drawing/2014/main" xmlns="" id="{C4336E5C-814A-46F8-B55C-876CA6C255D9}"/>
              </a:ext>
            </a:extLst>
          </p:cNvPr>
          <p:cNvSpPr txBox="1"/>
          <p:nvPr/>
        </p:nvSpPr>
        <p:spPr>
          <a:xfrm>
            <a:off x="6475652" y="5352647"/>
            <a:ext cx="4440380" cy="523220"/>
          </a:xfrm>
          <a:prstGeom prst="rect">
            <a:avLst/>
          </a:prstGeom>
          <a:noFill/>
        </p:spPr>
        <p:txBody>
          <a:bodyPr wrap="square" rtlCol="0">
            <a:spAutoFit/>
          </a:bodyPr>
          <a:lstStyle/>
          <a:p>
            <a:r>
              <a:rPr lang="en-US" sz="1400" dirty="0"/>
              <a:t>Information gathered showed that at </a:t>
            </a:r>
            <a:r>
              <a:rPr lang="en-US" sz="1400" dirty="0" err="1"/>
              <a:t>Guayama</a:t>
            </a:r>
            <a:r>
              <a:rPr lang="en-US" sz="1400" dirty="0"/>
              <a:t>, AES facility Wind Gust were measured at 200 MPH</a:t>
            </a:r>
          </a:p>
        </p:txBody>
      </p:sp>
    </p:spTree>
    <p:extLst>
      <p:ext uri="{BB962C8B-B14F-4D97-AF65-F5344CB8AC3E}">
        <p14:creationId xmlns:p14="http://schemas.microsoft.com/office/powerpoint/2010/main" val="1464527255"/>
      </p:ext>
    </p:extLst>
  </p:cSld>
  <p:clrMapOvr>
    <a:masterClrMapping/>
  </p:clrMapOvr>
  <p:transition xmlns:p14="http://schemas.microsoft.com/office/powerpoint/2010/mai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62BB4-0986-4569-B38E-FB53133FE6CB}"/>
              </a:ext>
            </a:extLst>
          </p:cNvPr>
          <p:cNvSpPr>
            <a:spLocks noGrp="1"/>
          </p:cNvSpPr>
          <p:nvPr>
            <p:ph type="title"/>
          </p:nvPr>
        </p:nvSpPr>
        <p:spPr/>
        <p:txBody>
          <a:bodyPr>
            <a:normAutofit fontScale="90000"/>
          </a:bodyPr>
          <a:lstStyle/>
          <a:p>
            <a:r>
              <a:rPr lang="en-US" sz="2800" b="1" i="1" dirty="0"/>
              <a:t>Handling of Vegetative Debris after Hurricane Maria</a:t>
            </a:r>
            <a:r>
              <a:rPr lang="en-US" dirty="0"/>
              <a:t/>
            </a:r>
            <a:br>
              <a:rPr lang="en-US" dirty="0"/>
            </a:br>
            <a:r>
              <a:rPr lang="en-US" dirty="0"/>
              <a:t>Hurricanes Path Through Puerto Rico</a:t>
            </a:r>
          </a:p>
        </p:txBody>
      </p:sp>
      <p:sp>
        <p:nvSpPr>
          <p:cNvPr id="3" name="Text Placeholder 2">
            <a:extLst>
              <a:ext uri="{FF2B5EF4-FFF2-40B4-BE49-F238E27FC236}">
                <a16:creationId xmlns:a16="http://schemas.microsoft.com/office/drawing/2014/main" xmlns="" id="{9F3AFC7A-83C1-497D-B158-4227E1B9C414}"/>
              </a:ext>
            </a:extLst>
          </p:cNvPr>
          <p:cNvSpPr>
            <a:spLocks noGrp="1"/>
          </p:cNvSpPr>
          <p:nvPr>
            <p:ph type="body" idx="1"/>
          </p:nvPr>
        </p:nvSpPr>
        <p:spPr/>
        <p:txBody>
          <a:bodyPr anchor="t"/>
          <a:lstStyle/>
          <a:p>
            <a:pPr algn="ctr"/>
            <a:r>
              <a:rPr lang="en-US" b="1" dirty="0">
                <a:solidFill>
                  <a:schemeClr val="tx1">
                    <a:lumMod val="85000"/>
                    <a:lumOff val="15000"/>
                  </a:schemeClr>
                </a:solidFill>
              </a:rPr>
              <a:t>Hurricane Georges /1998</a:t>
            </a:r>
          </a:p>
          <a:p>
            <a:endParaRPr lang="en-US" dirty="0"/>
          </a:p>
        </p:txBody>
      </p:sp>
      <p:sp>
        <p:nvSpPr>
          <p:cNvPr id="5" name="Text Placeholder 4">
            <a:extLst>
              <a:ext uri="{FF2B5EF4-FFF2-40B4-BE49-F238E27FC236}">
                <a16:creationId xmlns:a16="http://schemas.microsoft.com/office/drawing/2014/main" xmlns="" id="{7D5673DD-847C-406D-B1F3-81C7B4B1D7E2}"/>
              </a:ext>
            </a:extLst>
          </p:cNvPr>
          <p:cNvSpPr>
            <a:spLocks noGrp="1"/>
          </p:cNvSpPr>
          <p:nvPr>
            <p:ph type="body" sz="quarter" idx="3"/>
          </p:nvPr>
        </p:nvSpPr>
        <p:spPr/>
        <p:txBody>
          <a:bodyPr anchor="t"/>
          <a:lstStyle/>
          <a:p>
            <a:pPr algn="ctr"/>
            <a:r>
              <a:rPr lang="en-US" b="1" dirty="0">
                <a:solidFill>
                  <a:schemeClr val="tx1">
                    <a:lumMod val="85000"/>
                    <a:lumOff val="15000"/>
                  </a:schemeClr>
                </a:solidFill>
              </a:rPr>
              <a:t>Hurricane Maria /2017</a:t>
            </a:r>
          </a:p>
          <a:p>
            <a:endParaRPr lang="en-US" dirty="0"/>
          </a:p>
        </p:txBody>
      </p:sp>
      <p:pic>
        <p:nvPicPr>
          <p:cNvPr id="8" name="Content Placeholder 7" descr="A close up of a map&#10;&#10;Description generated with very high confidence">
            <a:extLst>
              <a:ext uri="{FF2B5EF4-FFF2-40B4-BE49-F238E27FC236}">
                <a16:creationId xmlns:a16="http://schemas.microsoft.com/office/drawing/2014/main" xmlns="" id="{0D4E8855-4E99-4D85-AE3D-0A9B5F98C375}"/>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80798" y="3234796"/>
            <a:ext cx="4718050" cy="2641072"/>
          </a:xfrm>
        </p:spPr>
      </p:pic>
      <p:pic>
        <p:nvPicPr>
          <p:cNvPr id="9" name="Content Placeholder 8" descr="Image result for 1998 Hurricane Georges Category in Puerto Rico">
            <a:extLst>
              <a:ext uri="{FF2B5EF4-FFF2-40B4-BE49-F238E27FC236}">
                <a16:creationId xmlns:a16="http://schemas.microsoft.com/office/drawing/2014/main" xmlns="" id="{C642F1B3-0788-42CE-8FFD-3B72B8DAE2CD}"/>
              </a:ext>
            </a:extLst>
          </p:cNvPr>
          <p:cNvPicPr>
            <a:picLocks noGrp="1"/>
          </p:cNvPicPr>
          <p:nvPr>
            <p:ph sz="half" idx="2"/>
          </p:nvPr>
        </p:nvPicPr>
        <p:blipFill>
          <a:blip r:embed="rId3"/>
          <a:srcRect/>
          <a:stretch>
            <a:fillRect/>
          </a:stretch>
        </p:blipFill>
        <p:spPr bwMode="auto">
          <a:xfrm>
            <a:off x="1427018" y="3234795"/>
            <a:ext cx="4059381" cy="2572280"/>
          </a:xfrm>
          <a:prstGeom prst="rect">
            <a:avLst/>
          </a:prstGeom>
          <a:noFill/>
          <a:ln w="9525">
            <a:noFill/>
            <a:miter lim="800000"/>
            <a:headEnd/>
            <a:tailEnd/>
          </a:ln>
        </p:spPr>
      </p:pic>
    </p:spTree>
    <p:extLst>
      <p:ext uri="{BB962C8B-B14F-4D97-AF65-F5344CB8AC3E}">
        <p14:creationId xmlns:p14="http://schemas.microsoft.com/office/powerpoint/2010/main" val="1562359941"/>
      </p:ext>
    </p:extLst>
  </p:cSld>
  <p:clrMapOvr>
    <a:masterClrMapping/>
  </p:clrMapOvr>
  <p:transition xmlns:p14="http://schemas.microsoft.com/office/powerpoint/2010/mai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55EC583A-433A-43FF-8CF4-8B653E521720}"/>
              </a:ext>
            </a:extLst>
          </p:cNvPr>
          <p:cNvSpPr>
            <a:spLocks noGrp="1"/>
          </p:cNvSpPr>
          <p:nvPr>
            <p:ph type="title"/>
          </p:nvPr>
        </p:nvSpPr>
        <p:spPr>
          <a:xfrm>
            <a:off x="1293810" y="1637913"/>
            <a:ext cx="3718455" cy="1049869"/>
          </a:xfrm>
        </p:spPr>
        <p:txBody>
          <a:bodyPr anchor="t">
            <a:normAutofit fontScale="90000"/>
          </a:bodyPr>
          <a:lstStyle/>
          <a:p>
            <a:r>
              <a:rPr lang="en-US" b="1" dirty="0"/>
              <a:t>Handling of Vegetative Debris after Hurricane Maria</a:t>
            </a:r>
            <a:br>
              <a:rPr lang="en-US" b="1" dirty="0"/>
            </a:br>
            <a:endParaRPr lang="en-US" dirty="0"/>
          </a:p>
        </p:txBody>
      </p:sp>
      <p:sp>
        <p:nvSpPr>
          <p:cNvPr id="15" name="Text Placeholder 14">
            <a:extLst>
              <a:ext uri="{FF2B5EF4-FFF2-40B4-BE49-F238E27FC236}">
                <a16:creationId xmlns:a16="http://schemas.microsoft.com/office/drawing/2014/main" xmlns="" id="{78E23C6F-D1FC-4F64-B3AB-8F633624D976}"/>
              </a:ext>
            </a:extLst>
          </p:cNvPr>
          <p:cNvSpPr>
            <a:spLocks noGrp="1"/>
          </p:cNvSpPr>
          <p:nvPr>
            <p:ph type="body" sz="half" idx="2"/>
          </p:nvPr>
        </p:nvSpPr>
        <p:spPr>
          <a:xfrm>
            <a:off x="602044" y="3031064"/>
            <a:ext cx="5493956" cy="3120353"/>
          </a:xfrm>
        </p:spPr>
        <p:txBody>
          <a:bodyPr>
            <a:noAutofit/>
          </a:bodyPr>
          <a:lstStyle/>
          <a:p>
            <a:pPr marL="285750" indent="-285750" algn="l">
              <a:buFont typeface="Arial" panose="020B0604020202020204" pitchFamily="34" charset="0"/>
              <a:buChar char="•"/>
            </a:pPr>
            <a:r>
              <a:rPr lang="en-US" sz="2200" dirty="0"/>
              <a:t>Municipalities in Green Received more than 100,000 cy of Debris</a:t>
            </a:r>
          </a:p>
          <a:p>
            <a:pPr marL="285750" indent="-285750" algn="l">
              <a:buFont typeface="Arial" panose="020B0604020202020204" pitchFamily="34" charset="0"/>
              <a:buChar char="•"/>
            </a:pPr>
            <a:r>
              <a:rPr lang="en-US" sz="2200" dirty="0"/>
              <a:t>Toa Baja Received more than 200,000 cy </a:t>
            </a:r>
          </a:p>
          <a:p>
            <a:pPr marL="285750" indent="-285750" algn="l">
              <a:buFont typeface="Arial" panose="020B0604020202020204" pitchFamily="34" charset="0"/>
              <a:buChar char="•"/>
            </a:pPr>
            <a:r>
              <a:rPr lang="en-US" sz="2200" dirty="0"/>
              <a:t>Ponce Received More than 300,000 cy</a:t>
            </a:r>
          </a:p>
          <a:p>
            <a:pPr marL="285750" indent="-285750" algn="l">
              <a:buFont typeface="Arial" panose="020B0604020202020204" pitchFamily="34" charset="0"/>
              <a:buChar char="•"/>
            </a:pPr>
            <a:r>
              <a:rPr lang="en-US" sz="2200" dirty="0"/>
              <a:t>Data does not considers Municipalities of San Juan, </a:t>
            </a:r>
            <a:r>
              <a:rPr lang="en-US" sz="2200" dirty="0" err="1"/>
              <a:t>Bayamón</a:t>
            </a:r>
            <a:r>
              <a:rPr lang="en-US" sz="2200" dirty="0"/>
              <a:t> and others not handled by the USACE</a:t>
            </a:r>
          </a:p>
        </p:txBody>
      </p:sp>
      <p:graphicFrame>
        <p:nvGraphicFramePr>
          <p:cNvPr id="19" name="Content Placeholder 18">
            <a:extLst>
              <a:ext uri="{FF2B5EF4-FFF2-40B4-BE49-F238E27FC236}">
                <a16:creationId xmlns:a16="http://schemas.microsoft.com/office/drawing/2014/main" xmlns="" id="{D2901125-B630-45B2-9957-D23FB6D0BFD0}"/>
              </a:ext>
            </a:extLst>
          </p:cNvPr>
          <p:cNvGraphicFramePr>
            <a:graphicFrameLocks noGrp="1" noChangeAspect="1"/>
          </p:cNvGraphicFramePr>
          <p:nvPr>
            <p:ph idx="1"/>
            <p:extLst>
              <p:ext uri="{D42A27DB-BD31-4B8C-83A1-F6EECF244321}">
                <p14:modId xmlns:p14="http://schemas.microsoft.com/office/powerpoint/2010/main" val="2059811417"/>
              </p:ext>
            </p:extLst>
          </p:nvPr>
        </p:nvGraphicFramePr>
        <p:xfrm>
          <a:off x="6095999" y="1219200"/>
          <a:ext cx="5306291" cy="4502727"/>
        </p:xfrm>
        <a:graphic>
          <a:graphicData uri="http://schemas.openxmlformats.org/presentationml/2006/ole">
            <mc:AlternateContent xmlns:mc="http://schemas.openxmlformats.org/markup-compatibility/2006">
              <mc:Choice xmlns:v="urn:schemas-microsoft-com:vml" Requires="v">
                <p:oleObj spid="_x0000_s1037" name="Acrobat Document" r:id="rId3" imgW="7179840" imgH="5536440" progId="AcroExch.Document.7">
                  <p:embed/>
                </p:oleObj>
              </mc:Choice>
              <mc:Fallback>
                <p:oleObj name="Acrobat Document" r:id="rId3" imgW="7179840" imgH="5536440" progId="AcroExch.Document.7">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219200"/>
                        <a:ext cx="5306291" cy="4502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212710"/>
      </p:ext>
    </p:extLst>
  </p:cSld>
  <p:clrMapOvr>
    <a:masterClrMapping/>
  </p:clrMapOvr>
  <p:transition xmlns:p14="http://schemas.microsoft.com/office/powerpoint/2010/mai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EBE81-3C91-41F2-A54A-5B0B96B1377F}"/>
              </a:ext>
            </a:extLst>
          </p:cNvPr>
          <p:cNvSpPr>
            <a:spLocks noGrp="1"/>
          </p:cNvSpPr>
          <p:nvPr>
            <p:ph type="title"/>
          </p:nvPr>
        </p:nvSpPr>
        <p:spPr>
          <a:xfrm>
            <a:off x="1066800" y="1388534"/>
            <a:ext cx="4114799" cy="1371600"/>
          </a:xfrm>
        </p:spPr>
        <p:txBody>
          <a:bodyPr>
            <a:normAutofit fontScale="90000"/>
          </a:bodyPr>
          <a:lstStyle/>
          <a:p>
            <a:r>
              <a:rPr lang="en-US" sz="2700" b="1" dirty="0"/>
              <a:t>Handling of Vegetative Debris after Hurricane Maria</a:t>
            </a:r>
            <a:r>
              <a:rPr lang="en-US" b="1" dirty="0"/>
              <a:t/>
            </a:r>
            <a:br>
              <a:rPr lang="en-US" b="1" dirty="0"/>
            </a:br>
            <a:endParaRPr lang="en-US" dirty="0"/>
          </a:p>
        </p:txBody>
      </p:sp>
      <p:sp>
        <p:nvSpPr>
          <p:cNvPr id="5" name="Content Placeholder 4">
            <a:extLst>
              <a:ext uri="{FF2B5EF4-FFF2-40B4-BE49-F238E27FC236}">
                <a16:creationId xmlns:a16="http://schemas.microsoft.com/office/drawing/2014/main" xmlns="" id="{9D88E104-A6E0-42A9-82CF-F35BD30C8B47}"/>
              </a:ext>
            </a:extLst>
          </p:cNvPr>
          <p:cNvSpPr>
            <a:spLocks noGrp="1"/>
          </p:cNvSpPr>
          <p:nvPr>
            <p:ph idx="1"/>
          </p:nvPr>
        </p:nvSpPr>
        <p:spPr>
          <a:xfrm>
            <a:off x="5181599" y="982131"/>
            <a:ext cx="6137565" cy="4893735"/>
          </a:xfrm>
        </p:spPr>
        <p:txBody>
          <a:bodyPr>
            <a:normAutofit lnSpcReduction="10000"/>
          </a:bodyPr>
          <a:lstStyle/>
          <a:p>
            <a:pPr marL="0" indent="0" algn="ctr">
              <a:buNone/>
            </a:pPr>
            <a:r>
              <a:rPr lang="en-US" b="1" dirty="0"/>
              <a:t>Operational Data As of May 14, 2018</a:t>
            </a:r>
          </a:p>
          <a:p>
            <a:pPr lvl="1"/>
            <a:r>
              <a:rPr lang="en-US" dirty="0"/>
              <a:t>Approximately 4.0 MM cy of debris collected and Processed,</a:t>
            </a:r>
          </a:p>
          <a:p>
            <a:pPr lvl="2"/>
            <a:r>
              <a:rPr lang="en-US" dirty="0"/>
              <a:t>Approx</a:t>
            </a:r>
            <a:r>
              <a:rPr lang="en-US" dirty="0" smtClean="0"/>
              <a:t>. </a:t>
            </a:r>
            <a:r>
              <a:rPr lang="en-US" b="1" dirty="0"/>
              <a:t>1.92 MM cy of Vegetative Debris</a:t>
            </a:r>
          </a:p>
          <a:p>
            <a:pPr lvl="2"/>
            <a:r>
              <a:rPr lang="en-US" dirty="0"/>
              <a:t>Approx</a:t>
            </a:r>
            <a:r>
              <a:rPr lang="en-US" dirty="0" smtClean="0"/>
              <a:t>. </a:t>
            </a:r>
            <a:r>
              <a:rPr lang="en-US" b="1" dirty="0"/>
              <a:t>2.06 MM cy of Const. &amp; Demolition Debris.</a:t>
            </a:r>
          </a:p>
          <a:p>
            <a:pPr lvl="1"/>
            <a:r>
              <a:rPr lang="en-US" dirty="0"/>
              <a:t>Approx</a:t>
            </a:r>
            <a:r>
              <a:rPr lang="en-US" dirty="0" smtClean="0"/>
              <a:t>. </a:t>
            </a:r>
            <a:r>
              <a:rPr lang="en-US" b="1" dirty="0"/>
              <a:t>100,000 cy of Landslide Material Handled,</a:t>
            </a:r>
          </a:p>
          <a:p>
            <a:pPr lvl="1"/>
            <a:r>
              <a:rPr lang="en-US" dirty="0"/>
              <a:t>Approx</a:t>
            </a:r>
            <a:r>
              <a:rPr lang="en-US" dirty="0" smtClean="0"/>
              <a:t>. </a:t>
            </a:r>
            <a:r>
              <a:rPr lang="en-US" b="1" dirty="0"/>
              <a:t>345,000 cy of Non-Recyclable Mixed Vegetation,</a:t>
            </a:r>
          </a:p>
          <a:p>
            <a:pPr lvl="1"/>
            <a:r>
              <a:rPr lang="en-US" b="1" dirty="0"/>
              <a:t>Around 34,000 cy of Hardwoods,</a:t>
            </a:r>
          </a:p>
          <a:p>
            <a:pPr lvl="1"/>
            <a:r>
              <a:rPr lang="en-US" dirty="0"/>
              <a:t>A total of </a:t>
            </a:r>
            <a:r>
              <a:rPr lang="en-US" b="1" dirty="0"/>
              <a:t>179,626 debris loads handled</a:t>
            </a:r>
          </a:p>
          <a:p>
            <a:pPr lvl="1"/>
            <a:r>
              <a:rPr lang="en-US" dirty="0"/>
              <a:t>Total of </a:t>
            </a:r>
            <a:r>
              <a:rPr lang="en-US" b="1" dirty="0"/>
              <a:t>1,672 USACE Certified Trucks</a:t>
            </a:r>
          </a:p>
        </p:txBody>
      </p:sp>
      <p:sp>
        <p:nvSpPr>
          <p:cNvPr id="4" name="Text Placeholder 3">
            <a:extLst>
              <a:ext uri="{FF2B5EF4-FFF2-40B4-BE49-F238E27FC236}">
                <a16:creationId xmlns:a16="http://schemas.microsoft.com/office/drawing/2014/main" xmlns="" id="{1E277DAE-EAF6-4B56-9658-B3EBCC54EB6A}"/>
              </a:ext>
            </a:extLst>
          </p:cNvPr>
          <p:cNvSpPr>
            <a:spLocks noGrp="1"/>
          </p:cNvSpPr>
          <p:nvPr>
            <p:ph type="body" sz="half" idx="2"/>
          </p:nvPr>
        </p:nvSpPr>
        <p:spPr>
          <a:xfrm>
            <a:off x="1066801" y="2878665"/>
            <a:ext cx="4114798" cy="2438404"/>
          </a:xfrm>
        </p:spPr>
        <p:txBody>
          <a:bodyPr anchor="ctr">
            <a:normAutofit/>
          </a:bodyPr>
          <a:lstStyle/>
          <a:p>
            <a:r>
              <a:rPr lang="en-US" sz="4000" b="1" dirty="0"/>
              <a:t>Background Information</a:t>
            </a:r>
          </a:p>
        </p:txBody>
      </p:sp>
    </p:spTree>
    <p:extLst>
      <p:ext uri="{BB962C8B-B14F-4D97-AF65-F5344CB8AC3E}">
        <p14:creationId xmlns:p14="http://schemas.microsoft.com/office/powerpoint/2010/main" val="2687678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000" b="1" dirty="0" smtClean="0"/>
              <a:t>Handling of Vegetative Debris after Hurricane Maria</a:t>
            </a:r>
            <a:endParaRPr lang="en-US" sz="2000" dirty="0"/>
          </a:p>
        </p:txBody>
      </p:sp>
      <p:sp>
        <p:nvSpPr>
          <p:cNvPr id="4" name="Text Placeholder 3"/>
          <p:cNvSpPr>
            <a:spLocks noGrp="1"/>
          </p:cNvSpPr>
          <p:nvPr>
            <p:ph type="body" sz="half" idx="2"/>
          </p:nvPr>
        </p:nvSpPr>
        <p:spPr>
          <a:xfrm>
            <a:off x="804333" y="3031065"/>
            <a:ext cx="4207933" cy="2438404"/>
          </a:xfrm>
          <a:solidFill>
            <a:schemeClr val="accent3"/>
          </a:solidFill>
          <a:ln>
            <a:solidFill>
              <a:srgbClr val="FF0000"/>
            </a:solidFill>
          </a:ln>
        </p:spPr>
        <p:txBody>
          <a:bodyPr anchor="ctr">
            <a:normAutofit fontScale="92500" lnSpcReduction="20000"/>
          </a:bodyPr>
          <a:lstStyle/>
          <a:p>
            <a:r>
              <a:rPr lang="en-US" sz="4000" b="1" dirty="0" smtClean="0">
                <a:solidFill>
                  <a:srgbClr val="FF0000"/>
                </a:solidFill>
              </a:rPr>
              <a:t>Goal Reached</a:t>
            </a:r>
          </a:p>
          <a:p>
            <a:r>
              <a:rPr lang="en-US" sz="4000" b="1" dirty="0" smtClean="0">
                <a:solidFill>
                  <a:srgbClr val="FF0000"/>
                </a:solidFill>
              </a:rPr>
              <a:t>4,000,000 cy </a:t>
            </a:r>
          </a:p>
          <a:p>
            <a:r>
              <a:rPr lang="en-US" sz="4000" b="1" dirty="0" smtClean="0">
                <a:solidFill>
                  <a:srgbClr val="FF0000"/>
                </a:solidFill>
              </a:rPr>
              <a:t>Debris Managed</a:t>
            </a:r>
          </a:p>
          <a:p>
            <a:r>
              <a:rPr lang="en-US" sz="2600" b="1" dirty="0" smtClean="0">
                <a:solidFill>
                  <a:srgbClr val="FF0000"/>
                </a:solidFill>
              </a:rPr>
              <a:t>May 17, 2018</a:t>
            </a:r>
            <a:endParaRPr lang="en-US" sz="2600" b="1" dirty="0">
              <a:solidFill>
                <a:srgbClr val="FF0000"/>
              </a:solidFill>
            </a:endParaRPr>
          </a:p>
        </p:txBody>
      </p:sp>
      <p:pic>
        <p:nvPicPr>
          <p:cNvPr id="23554" name="Picture 2" descr="C:\Users\danie\Downloads\IMG_0197.jpe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flipH="1" flipV="1">
            <a:off x="5418138" y="1377553"/>
            <a:ext cx="5470525" cy="41028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5E3CF8B-6090-4FFC-B9BE-6FF60AEE4B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xmlns="" id="{F444405B-FBD8-46A8-84D6-CE72780146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Placeholder 4" descr="Locals help clear debris from a road after the passing of Hurricane Maria, in Yabucoa, Puerto Rico, Thursday, September 21, 2017. As of Thursday evening, Maria was moving off the northern coast of the Dominican Republic with winds of 120 mph (195 kph). The storm was expected to approach the Turks and Caicos Islands and the Bahamas late Thursday and early Friday. (AP Photo/Carlos Giusti)">
            <a:extLst>
              <a:ext uri="{FF2B5EF4-FFF2-40B4-BE49-F238E27FC236}">
                <a16:creationId xmlns:a16="http://schemas.microsoft.com/office/drawing/2014/main" xmlns="" id="{F7839AB9-3430-4B04-B30E-38DBD2069A44}"/>
              </a:ext>
            </a:extLst>
          </p:cNvPr>
          <p:cNvPicPr>
            <a:picLocks noGrp="1"/>
          </p:cNvPicPr>
          <p:nvPr>
            <p:ph type="pic" idx="1"/>
          </p:nvPr>
        </p:nvPicPr>
        <p:blipFill rotWithShape="1">
          <a:blip r:embed="rId4" cstate="email">
            <a:duotone>
              <a:prstClr val="black"/>
              <a:prstClr val="white"/>
            </a:duotone>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4" name="Group 13">
            <a:extLst>
              <a:ext uri="{FF2B5EF4-FFF2-40B4-BE49-F238E27FC236}">
                <a16:creationId xmlns:a16="http://schemas.microsoft.com/office/drawing/2014/main" xmlns="" id="{C392A04D-3F3D-4EDA-ADD0-6D0FE5947D88}"/>
              </a:ext>
              <a:ext uri="{C183D7F6-B498-43B3-948B-1728B52AA6E4}">
                <adec:decorative xmlns:adec="http://schemas.microsoft.com/office/drawing/2017/decorative" xmlns="" val="1"/>
              </a:ext>
            </a:extLst>
          </p:cNvPr>
          <p:cNvGrpSpPr>
            <a:grpSpLocks noGrp="1" noUngrp="1" noRot="1" noChangeAspect="1" noMove="1" noResize="1"/>
          </p:cNvGrpSpPr>
          <p:nvPr>
            <p:extLst/>
          </p:nvPr>
        </p:nvGrpSpPr>
        <p:grpSpPr>
          <a:xfrm>
            <a:off x="2202616" y="1411015"/>
            <a:ext cx="7808159" cy="4103960"/>
            <a:chOff x="2202616" y="1411015"/>
            <a:chExt cx="7808159" cy="4103960"/>
          </a:xfrm>
        </p:grpSpPr>
        <p:sp>
          <p:nvSpPr>
            <p:cNvPr id="15" name="Freeform 21">
              <a:extLst>
                <a:ext uri="{FF2B5EF4-FFF2-40B4-BE49-F238E27FC236}">
                  <a16:creationId xmlns:a16="http://schemas.microsoft.com/office/drawing/2014/main" xmlns="" id="{3916C875-6296-4585-81AA-CFD8BBFD39DF}"/>
                </a:ext>
                <a:ext uri="{C183D7F6-B498-43B3-948B-1728B52AA6E4}">
                  <adec:decorative xmlns:adec="http://schemas.microsoft.com/office/drawing/2017/decorative" xmlns="" val="1"/>
                </a:ext>
              </a:extLst>
            </p:cNvPr>
            <p:cNvSpPr/>
            <p:nvPr>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AF53D2B1-4833-4EB6-A4E8-6FF39E53EF56}"/>
                </a:ext>
                <a:ext uri="{C183D7F6-B498-43B3-948B-1728B52AA6E4}">
                  <adec:decorative xmlns:adec="http://schemas.microsoft.com/office/drawing/2017/decorative" xmlns="" val="1"/>
                </a:ext>
              </a:extLst>
            </p:cNvPr>
            <p:cNvGrpSpPr/>
            <p:nvPr>
              <p:extLst/>
            </p:nvPr>
          </p:nvGrpSpPr>
          <p:grpSpPr>
            <a:xfrm>
              <a:off x="2278995" y="1501257"/>
              <a:ext cx="7645811" cy="3928374"/>
              <a:chOff x="2278995" y="1501257"/>
              <a:chExt cx="7645811" cy="3928374"/>
            </a:xfrm>
          </p:grpSpPr>
          <p:sp>
            <p:nvSpPr>
              <p:cNvPr id="17" name="Donut 23">
                <a:extLst>
                  <a:ext uri="{FF2B5EF4-FFF2-40B4-BE49-F238E27FC236}">
                    <a16:creationId xmlns:a16="http://schemas.microsoft.com/office/drawing/2014/main" xmlns="" id="{0B9A7FCA-1E97-46D9-922C-3860BC3E19D0}"/>
                  </a:ext>
                  <a:ext uri="{C183D7F6-B498-43B3-948B-1728B52AA6E4}">
                    <adec:decorative xmlns:adec="http://schemas.microsoft.com/office/drawing/2017/decorative" xmlns="" val="1"/>
                  </a:ext>
                </a:extLst>
              </p:cNvPr>
              <p:cNvSpPr/>
              <p:nvPr>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24">
                <a:extLst>
                  <a:ext uri="{FF2B5EF4-FFF2-40B4-BE49-F238E27FC236}">
                    <a16:creationId xmlns:a16="http://schemas.microsoft.com/office/drawing/2014/main" xmlns="" id="{0B000A24-2E2E-40F5-B972-7011A3D05280}"/>
                  </a:ext>
                  <a:ext uri="{C183D7F6-B498-43B3-948B-1728B52AA6E4}">
                    <adec:decorative xmlns:adec="http://schemas.microsoft.com/office/drawing/2017/decorative" xmlns="" val="1"/>
                  </a:ext>
                </a:extLst>
              </p:cNvPr>
              <p:cNvSpPr/>
              <p:nvPr>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25">
                <a:extLst>
                  <a:ext uri="{FF2B5EF4-FFF2-40B4-BE49-F238E27FC236}">
                    <a16:creationId xmlns:a16="http://schemas.microsoft.com/office/drawing/2014/main" xmlns="" id="{8AECF129-B53F-4196-82FD-309B66AFEA47}"/>
                  </a:ext>
                  <a:ext uri="{C183D7F6-B498-43B3-948B-1728B52AA6E4}">
                    <adec:decorative xmlns:adec="http://schemas.microsoft.com/office/drawing/2017/decorative" xmlns="" val="1"/>
                  </a:ext>
                </a:extLst>
              </p:cNvPr>
              <p:cNvSpPr/>
              <p:nvPr>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26">
                <a:extLst>
                  <a:ext uri="{FF2B5EF4-FFF2-40B4-BE49-F238E27FC236}">
                    <a16:creationId xmlns:a16="http://schemas.microsoft.com/office/drawing/2014/main" xmlns="" id="{727E43A6-24FA-43B5-979D-03330A91F031}"/>
                  </a:ext>
                  <a:ext uri="{C183D7F6-B498-43B3-948B-1728B52AA6E4}">
                    <adec:decorative xmlns:adec="http://schemas.microsoft.com/office/drawing/2017/decorative" xmlns="" val="1"/>
                  </a:ext>
                </a:extLst>
              </p:cNvPr>
              <p:cNvSpPr/>
              <p:nvPr>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22" name="Straight Connector 21">
            <a:extLst>
              <a:ext uri="{FF2B5EF4-FFF2-40B4-BE49-F238E27FC236}">
                <a16:creationId xmlns:a16="http://schemas.microsoft.com/office/drawing/2014/main" xmlns="" id="{AA6C0989-A9A0-4613-9342-05E539CD9C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3612D6C6-739B-449F-B5B8-AE2B2B8D73CE}"/>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4600"/>
              <a:t>Handling of Vegetative Debris after Hurricane Maria</a:t>
            </a:r>
          </a:p>
        </p:txBody>
      </p:sp>
      <p:sp>
        <p:nvSpPr>
          <p:cNvPr id="4" name="Text Placeholder 3">
            <a:extLst>
              <a:ext uri="{FF2B5EF4-FFF2-40B4-BE49-F238E27FC236}">
                <a16:creationId xmlns:a16="http://schemas.microsoft.com/office/drawing/2014/main" xmlns="" id="{84441D25-1A94-412E-9E06-7F31690E5F98}"/>
              </a:ext>
            </a:extLst>
          </p:cNvPr>
          <p:cNvSpPr>
            <a:spLocks noGrp="1"/>
          </p:cNvSpPr>
          <p:nvPr>
            <p:ph type="body" sz="half" idx="2"/>
          </p:nvPr>
        </p:nvSpPr>
        <p:spPr>
          <a:xfrm>
            <a:off x="2525883" y="3657597"/>
            <a:ext cx="7255425" cy="1320802"/>
          </a:xfrm>
        </p:spPr>
        <p:txBody>
          <a:bodyPr vert="horz" lIns="91440" tIns="45720" rIns="91440" bIns="45720" rtlCol="0" anchor="ctr">
            <a:normAutofit/>
          </a:bodyPr>
          <a:lstStyle/>
          <a:p>
            <a:r>
              <a:rPr lang="en-US" sz="2400" b="1" dirty="0">
                <a:solidFill>
                  <a:schemeClr val="tx1"/>
                </a:solidFill>
              </a:rPr>
              <a:t>State  Listed Temporary Debris Reduction Sites </a:t>
            </a:r>
          </a:p>
        </p:txBody>
      </p:sp>
    </p:spTree>
    <p:extLst>
      <p:ext uri="{BB962C8B-B14F-4D97-AF65-F5344CB8AC3E}">
        <p14:creationId xmlns:p14="http://schemas.microsoft.com/office/powerpoint/2010/main" val="120834538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44707075-25D1-495F-9D67-1D706D7A7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17540CD5-A20B-4B7C-822A-C9C9A7245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486138" y="496088"/>
            <a:ext cx="3823215" cy="5883295"/>
          </a:xfrm>
          <a:prstGeom prst="rect">
            <a:avLst/>
          </a:prstGeom>
          <a:blipFill dpi="0" rotWithShape="1">
            <a:blip r:embed="rId2"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xmlns="" id="{65A3E01E-7BC8-4D86-8005-AB7C3F9607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C16D584-9568-4B41-A32F-037D5928B00D}"/>
              </a:ext>
            </a:extLst>
          </p:cNvPr>
          <p:cNvSpPr>
            <a:spLocks noGrp="1"/>
          </p:cNvSpPr>
          <p:nvPr>
            <p:ph type="title"/>
          </p:nvPr>
        </p:nvSpPr>
        <p:spPr>
          <a:xfrm>
            <a:off x="1055599" y="1055077"/>
            <a:ext cx="2631030" cy="4794578"/>
          </a:xfrm>
        </p:spPr>
        <p:txBody>
          <a:bodyPr>
            <a:normAutofit/>
          </a:bodyPr>
          <a:lstStyle/>
          <a:p>
            <a:r>
              <a:rPr lang="en-US" sz="4100" b="1" i="1">
                <a:solidFill>
                  <a:srgbClr val="262626"/>
                </a:solidFill>
              </a:rPr>
              <a:t>Handling of Vegetative Debris after Hurricane Maria</a:t>
            </a:r>
            <a:endParaRPr lang="en-US" sz="4100">
              <a:solidFill>
                <a:srgbClr val="262626"/>
              </a:solidFill>
            </a:endParaRPr>
          </a:p>
        </p:txBody>
      </p:sp>
      <p:graphicFrame>
        <p:nvGraphicFramePr>
          <p:cNvPr id="6" name="Content Placeholder 2">
            <a:extLst>
              <a:ext uri="{FF2B5EF4-FFF2-40B4-BE49-F238E27FC236}">
                <a16:creationId xmlns:a16="http://schemas.microsoft.com/office/drawing/2014/main" xmlns="" id="{6C90D384-02E8-4D83-99A0-C2C7AADB1A26}"/>
              </a:ext>
            </a:extLst>
          </p:cNvPr>
          <p:cNvGraphicFramePr>
            <a:graphicFrameLocks noGrp="1"/>
          </p:cNvGraphicFramePr>
          <p:nvPr>
            <p:ph idx="1"/>
            <p:extLst>
              <p:ext uri="{D42A27DB-BD31-4B8C-83A1-F6EECF244321}">
                <p14:modId xmlns:p14="http://schemas.microsoft.com/office/powerpoint/2010/main" val="3291666037"/>
              </p:ext>
            </p:extLst>
          </p:nvPr>
        </p:nvGraphicFramePr>
        <p:xfrm>
          <a:off x="4878815" y="496088"/>
          <a:ext cx="6925258" cy="606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5464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house with trees in the background&#10;&#10;Description generated with very high confidence">
            <a:extLst>
              <a:ext uri="{FF2B5EF4-FFF2-40B4-BE49-F238E27FC236}">
                <a16:creationId xmlns:a16="http://schemas.microsoft.com/office/drawing/2014/main" xmlns="" id="{0C41F85F-F76E-40E5-94C7-BFB94FB668B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2644" y="1122426"/>
            <a:ext cx="4213648" cy="4454651"/>
          </a:xfrm>
          <a:prstGeom prst="rect">
            <a:avLst/>
          </a:prstGeom>
        </p:spPr>
      </p:pic>
      <p:sp>
        <p:nvSpPr>
          <p:cNvPr id="2" name="Title 1">
            <a:extLst>
              <a:ext uri="{FF2B5EF4-FFF2-40B4-BE49-F238E27FC236}">
                <a16:creationId xmlns:a16="http://schemas.microsoft.com/office/drawing/2014/main" xmlns="" id="{099F31DB-0316-4F51-BBD5-AC72A80A7FBD}"/>
              </a:ext>
            </a:extLst>
          </p:cNvPr>
          <p:cNvSpPr>
            <a:spLocks noGrp="1"/>
          </p:cNvSpPr>
          <p:nvPr>
            <p:ph type="title"/>
          </p:nvPr>
        </p:nvSpPr>
        <p:spPr>
          <a:xfrm>
            <a:off x="5666510" y="982132"/>
            <a:ext cx="5230088" cy="1303867"/>
          </a:xfrm>
        </p:spPr>
        <p:txBody>
          <a:bodyPr vert="horz" lIns="91440" tIns="45720" rIns="91440" bIns="45720" rtlCol="0" anchor="ctr">
            <a:normAutofit/>
          </a:bodyPr>
          <a:lstStyle/>
          <a:p>
            <a:r>
              <a:rPr lang="en-US" b="1" dirty="0"/>
              <a:t>Handling of Vegetative Debris after Hurricane Maria</a:t>
            </a:r>
            <a:br>
              <a:rPr lang="en-US" b="1" dirty="0"/>
            </a:br>
            <a:r>
              <a:rPr lang="en-US" b="1" dirty="0"/>
              <a:t>Debris Management Challenges</a:t>
            </a:r>
            <a:endParaRPr lang="en-US" dirty="0"/>
          </a:p>
        </p:txBody>
      </p:sp>
      <p:sp>
        <p:nvSpPr>
          <p:cNvPr id="4" name="Text Placeholder 3">
            <a:extLst>
              <a:ext uri="{FF2B5EF4-FFF2-40B4-BE49-F238E27FC236}">
                <a16:creationId xmlns:a16="http://schemas.microsoft.com/office/drawing/2014/main" xmlns="" id="{7FC08024-F6D4-4878-9A9A-D7C892F53644}"/>
              </a:ext>
            </a:extLst>
          </p:cNvPr>
          <p:cNvSpPr>
            <a:spLocks noGrp="1"/>
          </p:cNvSpPr>
          <p:nvPr>
            <p:ph type="body" sz="half" idx="2"/>
          </p:nvPr>
        </p:nvSpPr>
        <p:spPr>
          <a:xfrm>
            <a:off x="5666509" y="2285999"/>
            <a:ext cx="5432847" cy="3589869"/>
          </a:xfrm>
        </p:spPr>
        <p:txBody>
          <a:bodyPr vert="horz" lIns="91440" tIns="45720" rIns="91440" bIns="45720" rtlCol="0" anchor="t">
            <a:normAutofit fontScale="92500" lnSpcReduction="10000"/>
          </a:bodyPr>
          <a:lstStyle/>
          <a:p>
            <a:r>
              <a:rPr lang="en-US" sz="2200" b="1" dirty="0"/>
              <a:t>DUE to the LIMITATION of adequate TDRS Sites, the USACE was force to undertake the Following Work Plan</a:t>
            </a:r>
            <a:r>
              <a:rPr lang="en-US" sz="2200" dirty="0"/>
              <a:t>:</a:t>
            </a:r>
          </a:p>
          <a:p>
            <a:pPr marL="285750" indent="-285750" algn="l">
              <a:buFont typeface="Arial" panose="020B0604020202020204" pitchFamily="34" charset="0"/>
              <a:buChar char="•"/>
            </a:pPr>
            <a:r>
              <a:rPr lang="en-US" sz="2200" b="1" dirty="0"/>
              <a:t>Initiate the Collection and Hauling of the Accumulated C&amp;D </a:t>
            </a:r>
            <a:r>
              <a:rPr lang="en-US" sz="2200" dirty="0"/>
              <a:t>Debris at the Right of Way to the Approved Landfills, </a:t>
            </a:r>
            <a:r>
              <a:rPr lang="en-US" sz="2200" b="1" dirty="0"/>
              <a:t>(Two weeks after the Event)</a:t>
            </a:r>
          </a:p>
          <a:p>
            <a:pPr marL="285750" indent="-285750" algn="l">
              <a:buFont typeface="Arial" panose="020B0604020202020204" pitchFamily="34" charset="0"/>
              <a:buChar char="•"/>
            </a:pPr>
            <a:r>
              <a:rPr lang="en-US" sz="2200" b="1" dirty="0"/>
              <a:t>Vegetative Debris was collected One Months </a:t>
            </a:r>
            <a:r>
              <a:rPr lang="en-US" sz="2200" dirty="0"/>
              <a:t>after the Hurricane Event, allowing for its natural decomposition</a:t>
            </a:r>
            <a:r>
              <a:rPr lang="en-US" sz="2000" dirty="0"/>
              <a:t>.</a:t>
            </a:r>
          </a:p>
          <a:p>
            <a:pPr algn="l"/>
            <a:r>
              <a:rPr lang="en-US" sz="2000" dirty="0"/>
              <a:t> </a:t>
            </a:r>
          </a:p>
        </p:txBody>
      </p:sp>
    </p:spTree>
    <p:extLst>
      <p:ext uri="{BB962C8B-B14F-4D97-AF65-F5344CB8AC3E}">
        <p14:creationId xmlns:p14="http://schemas.microsoft.com/office/powerpoint/2010/main" val="2725043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798</TotalTime>
  <Words>1100</Words>
  <Application>Microsoft Macintosh PowerPoint</Application>
  <PresentationFormat>Custom</PresentationFormat>
  <Paragraphs>108</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Organic</vt:lpstr>
      <vt:lpstr>Acrobat Document</vt:lpstr>
      <vt:lpstr>1st Puerto Rico Organic Recycling Summit</vt:lpstr>
      <vt:lpstr>Handling of Vegetative Debris after Hurricane Maria Hurricanes Data Comparison</vt:lpstr>
      <vt:lpstr>Handling of Vegetative Debris after Hurricane Maria Hurricanes Path Through Puerto Rico</vt:lpstr>
      <vt:lpstr>Handling of Vegetative Debris after Hurricane Maria </vt:lpstr>
      <vt:lpstr>Handling of Vegetative Debris after Hurricane Maria </vt:lpstr>
      <vt:lpstr>Handling of Vegetative Debris after Hurricane Maria</vt:lpstr>
      <vt:lpstr>Handling of Vegetative Debris after Hurricane Maria</vt:lpstr>
      <vt:lpstr>Handling of Vegetative Debris after Hurricane Maria</vt:lpstr>
      <vt:lpstr>Handling of Vegetative Debris after Hurricane Maria Debris Management Challenges</vt:lpstr>
      <vt:lpstr>Handling of Vegetative Debris after Hurricane Maria</vt:lpstr>
      <vt:lpstr>Handling of Vegetative Debris after Hurricane Maria TDRS / Mulch Farm Sites Permit Process Steps</vt:lpstr>
      <vt:lpstr>Handling of Vegetative Debris after Hurricane Maria Available Debris Infrastructure </vt:lpstr>
      <vt:lpstr>Handling of Vegetative Debris after Hurricane Maria</vt:lpstr>
      <vt:lpstr>Handling of Vegetative Debris after Hurricane Maria Lessons Learned &amp; Recommended Updates in the  State Disaster Work Plan </vt:lpstr>
      <vt:lpstr>Handling of Vegetative Debris after Hurricane Maria Lessons Learned &amp; Recommended Updates in the State Disaster Work Plan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Puerto Rico Organic Recycling Submit</dc:title>
  <dc:creator>Alberto J. Gonzalez</dc:creator>
  <cp:lastModifiedBy>CoE User</cp:lastModifiedBy>
  <cp:revision>55</cp:revision>
  <cp:lastPrinted>2018-05-17T15:14:46Z</cp:lastPrinted>
  <dcterms:created xsi:type="dcterms:W3CDTF">2018-05-16T14:28:26Z</dcterms:created>
  <dcterms:modified xsi:type="dcterms:W3CDTF">2018-06-25T19:15:35Z</dcterms:modified>
</cp:coreProperties>
</file>